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4.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7" r:id="rId5"/>
    <p:sldId id="324" r:id="rId6"/>
    <p:sldId id="302" r:id="rId7"/>
    <p:sldId id="315" r:id="rId8"/>
    <p:sldId id="325" r:id="rId9"/>
    <p:sldId id="294" r:id="rId10"/>
    <p:sldId id="329" r:id="rId11"/>
    <p:sldId id="331" r:id="rId12"/>
    <p:sldId id="333" r:id="rId13"/>
    <p:sldId id="332" r:id="rId14"/>
    <p:sldId id="334" r:id="rId15"/>
    <p:sldId id="335" r:id="rId16"/>
    <p:sldId id="347" r:id="rId17"/>
    <p:sldId id="349" r:id="rId18"/>
    <p:sldId id="351"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ven Dale Colaste" initials="JDC" lastIdx="6" clrIdx="0">
    <p:extLst>
      <p:ext uri="{19B8F6BF-5375-455C-9EA6-DF929625EA0E}">
        <p15:presenceInfo xmlns:p15="http://schemas.microsoft.com/office/powerpoint/2012/main" userId="2bb3dae8d277d0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58"/>
    <a:srgbClr val="FF6B6B"/>
    <a:srgbClr val="002060"/>
    <a:srgbClr val="00B0F0"/>
    <a:srgbClr val="5FCC71"/>
    <a:srgbClr val="FFFF00"/>
    <a:srgbClr val="3B3A00"/>
    <a:srgbClr val="93B7FF"/>
    <a:srgbClr val="700000"/>
    <a:srgbClr val="123A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2996" autoAdjust="0"/>
  </p:normalViewPr>
  <p:slideViewPr>
    <p:cSldViewPr snapToGrid="0">
      <p:cViewPr varScale="1">
        <p:scale>
          <a:sx n="83" d="100"/>
          <a:sy n="83" d="100"/>
        </p:scale>
        <p:origin x="858" y="96"/>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1800000" cy="180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Data%20Analytics\Project%20SPARTA%20ft%20LINANG\20230902%20SP503%20Storytelling%20Using%20Data\Supermarket%20Ordering,%20Invoicing,%20and%20Sales\XLS\Edit\Invoice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headEnd type="diamond" w="sm" len="sm"/>
              <a:tailEnd type="diamond" w="sm" len="sm"/>
            </a:ln>
            <a:effectLst/>
          </c:spPr>
          <c:marker>
            <c:symbol val="circle"/>
            <c:size val="5"/>
            <c:spPr>
              <a:solidFill>
                <a:srgbClr val="FA6F1A"/>
              </a:solidFill>
              <a:ln w="76200">
                <a:solidFill>
                  <a:srgbClr val="FA6F1A"/>
                </a:solidFill>
                <a:bevel/>
                <a:headEnd type="diamond" w="lg" len="lg"/>
                <a:tailEnd type="diamond"/>
              </a:ln>
              <a:effectLst/>
            </c:spPr>
          </c:marker>
          <c:dLbls>
            <c:numFmt formatCode="0.00,,&quot;M&quot;"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2018</c:v>
                </c:pt>
                <c:pt idx="1">
                  <c:v>2019</c:v>
                </c:pt>
                <c:pt idx="2">
                  <c:v>2020</c:v>
                </c:pt>
                <c:pt idx="3">
                  <c:v>2021</c:v>
                </c:pt>
                <c:pt idx="4">
                  <c:v>2022</c:v>
                </c:pt>
              </c:strCache>
            </c:strRef>
          </c:cat>
          <c:val>
            <c:numRef>
              <c:f>Sheet1!$B$2:$B$6</c:f>
              <c:numCache>
                <c:formatCode>_(* #,##0.00_);_(* \(#,##0.00\);_(* "-"??_);_(@_)</c:formatCode>
                <c:ptCount val="5"/>
                <c:pt idx="0">
                  <c:v>4033269</c:v>
                </c:pt>
                <c:pt idx="1">
                  <c:v>4028514</c:v>
                </c:pt>
                <c:pt idx="2">
                  <c:v>4015396</c:v>
                </c:pt>
                <c:pt idx="3">
                  <c:v>4011957</c:v>
                </c:pt>
                <c:pt idx="4">
                  <c:v>4061489</c:v>
                </c:pt>
              </c:numCache>
            </c:numRef>
          </c:val>
          <c:smooth val="0"/>
          <c:extLst>
            <c:ext xmlns:c16="http://schemas.microsoft.com/office/drawing/2014/chart" uri="{C3380CC4-5D6E-409C-BE32-E72D297353CC}">
              <c16:uniqueId val="{00000000-B601-41BA-9002-32054ABBFBC1}"/>
            </c:ext>
          </c:extLst>
        </c:ser>
        <c:ser>
          <c:idx val="1"/>
          <c:order val="1"/>
          <c:tx>
            <c:strRef>
              <c:f>Sheet1!$C$1</c:f>
              <c:strCache>
                <c:ptCount val="1"/>
                <c:pt idx="0">
                  <c:v>Column1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2018</c:v>
                </c:pt>
                <c:pt idx="1">
                  <c:v>2019</c:v>
                </c:pt>
                <c:pt idx="2">
                  <c:v>2020</c:v>
                </c:pt>
                <c:pt idx="3">
                  <c:v>2021</c:v>
                </c:pt>
                <c:pt idx="4">
                  <c:v>2022</c:v>
                </c:pt>
              </c:strCache>
            </c:strRef>
          </c:cat>
          <c:val>
            <c:numRef>
              <c:f>Sheet1!$C$2:$C$6</c:f>
              <c:numCache>
                <c:formatCode>General</c:formatCode>
                <c:ptCount val="5"/>
              </c:numCache>
            </c:numRef>
          </c:val>
          <c:smooth val="0"/>
          <c:extLst>
            <c:ext xmlns:c16="http://schemas.microsoft.com/office/drawing/2014/chart" uri="{C3380CC4-5D6E-409C-BE32-E72D297353CC}">
              <c16:uniqueId val="{00000001-B601-41BA-9002-32054ABBFBC1}"/>
            </c:ext>
          </c:extLst>
        </c:ser>
        <c:ser>
          <c:idx val="2"/>
          <c:order val="2"/>
          <c:tx>
            <c:strRef>
              <c:f>Sheet1!$D$1</c:f>
              <c:strCache>
                <c:ptCount val="1"/>
                <c:pt idx="0">
                  <c:v>Column2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2018</c:v>
                </c:pt>
                <c:pt idx="1">
                  <c:v>2019</c:v>
                </c:pt>
                <c:pt idx="2">
                  <c:v>2020</c:v>
                </c:pt>
                <c:pt idx="3">
                  <c:v>2021</c:v>
                </c:pt>
                <c:pt idx="4">
                  <c:v>2022</c:v>
                </c:pt>
              </c:strCache>
            </c:strRef>
          </c:cat>
          <c:val>
            <c:numRef>
              <c:f>Sheet1!$D$2:$D$6</c:f>
              <c:numCache>
                <c:formatCode>General</c:formatCode>
                <c:ptCount val="5"/>
              </c:numCache>
            </c:numRef>
          </c:val>
          <c:smooth val="0"/>
          <c:extLst>
            <c:ext xmlns:c16="http://schemas.microsoft.com/office/drawing/2014/chart" uri="{C3380CC4-5D6E-409C-BE32-E72D297353CC}">
              <c16:uniqueId val="{00000002-B601-41BA-9002-32054ABBFBC1}"/>
            </c:ext>
          </c:extLst>
        </c:ser>
        <c:dLbls>
          <c:showLegendKey val="0"/>
          <c:showVal val="0"/>
          <c:showCatName val="0"/>
          <c:showSerName val="0"/>
          <c:showPercent val="0"/>
          <c:showBubbleSize val="0"/>
        </c:dLbls>
        <c:marker val="1"/>
        <c:smooth val="0"/>
        <c:axId val="1764995663"/>
        <c:axId val="1764992335"/>
      </c:lineChart>
      <c:catAx>
        <c:axId val="176499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64992335"/>
        <c:crosses val="autoZero"/>
        <c:auto val="1"/>
        <c:lblAlgn val="ctr"/>
        <c:lblOffset val="100"/>
        <c:noMultiLvlLbl val="0"/>
      </c:catAx>
      <c:valAx>
        <c:axId val="1764992335"/>
        <c:scaling>
          <c:orientation val="minMax"/>
        </c:scaling>
        <c:delete val="1"/>
        <c:axPos val="l"/>
        <c:numFmt formatCode="_(* #,##0.00_);_(* \(#,##0.00\);_(* &quot;-&quot;??_);_(@_)" sourceLinked="1"/>
        <c:majorTickMark val="none"/>
        <c:minorTickMark val="none"/>
        <c:tickLblPos val="nextTo"/>
        <c:crossAx val="176499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00235B"/>
          </a:solidFill>
          <a:ln w="19050">
            <a:solidFill>
              <a:schemeClr val="lt1"/>
            </a:solidFill>
          </a:ln>
          <a:effectLst/>
        </c:spPr>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235B"/>
          </a:solidFill>
          <a:ln w="19050">
            <a:solidFill>
              <a:schemeClr val="lt1"/>
            </a:solidFill>
          </a:ln>
          <a:effectLst/>
        </c:spPr>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rgbClr val="00235B"/>
          </a:solidFill>
          <a:ln w="19050">
            <a:solidFill>
              <a:schemeClr val="lt1"/>
            </a:solidFill>
          </a:ln>
          <a:effectLst/>
        </c:spPr>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50"/>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7030A0"/>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7030A0"/>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pivotFmt>
      <c:pivotFmt>
        <c:idx val="12"/>
        <c:spPr>
          <a:solidFill>
            <a:srgbClr val="98DFD6"/>
          </a:solidFill>
          <a:ln w="19050">
            <a:solidFill>
              <a:schemeClr val="lt1"/>
            </a:solidFill>
          </a:ln>
          <a:effectLst/>
        </c:spPr>
      </c:pivotFmt>
      <c:pivotFmt>
        <c:idx val="13"/>
        <c:spPr>
          <a:solidFill>
            <a:srgbClr val="00235B"/>
          </a:solidFill>
          <a:ln w="19050">
            <a:solidFill>
              <a:schemeClr val="lt1"/>
            </a:solidFill>
          </a:ln>
          <a:effectLst/>
        </c:spPr>
      </c:pivotFmt>
      <c:pivotFmt>
        <c:idx val="1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1-6C67-48F4-9B56-5DE7807E438E}"/>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6C67-48F4-9B56-5DE7807E438E}"/>
              </c:ext>
            </c:extLst>
          </c:dPt>
          <c:dPt>
            <c:idx val="2"/>
            <c:bubble3D val="0"/>
            <c:spPr>
              <a:solidFill>
                <a:srgbClr val="00235B"/>
              </a:solidFill>
              <a:ln w="19050">
                <a:solidFill>
                  <a:schemeClr val="lt1"/>
                </a:solidFill>
              </a:ln>
              <a:effectLst/>
            </c:spPr>
            <c:extLst>
              <c:ext xmlns:c16="http://schemas.microsoft.com/office/drawing/2014/chart" uri="{C3380CC4-5D6E-409C-BE32-E72D297353CC}">
                <c16:uniqueId val="{00000005-6C67-48F4-9B56-5DE7807E438E}"/>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6C67-48F4-9B56-5DE7807E438E}"/>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6C67-48F4-9B56-5DE7807E438E}"/>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2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C660-4842-B533-851381D6F354}"/>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C660-4842-B533-851381D6F354}"/>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C660-4842-B533-851381D6F354}"/>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C660-4842-B533-851381D6F354}"/>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C660-4842-B533-851381D6F354}"/>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C660-4842-B533-851381D6F354}"/>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4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2322-4767-981C-C2894BC60815}"/>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2322-4767-981C-C2894BC60815}"/>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2322-4767-981C-C2894BC60815}"/>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2322-4767-981C-C2894BC60815}"/>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2322-4767-981C-C2894BC60815}"/>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2322-4767-981C-C2894BC60815}"/>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52"/>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C881-4C0E-96CC-971A4C0E25A3}"/>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C881-4C0E-96CC-971A4C0E25A3}"/>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C881-4C0E-96CC-971A4C0E25A3}"/>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C881-4C0E-96CC-971A4C0E25A3}"/>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C881-4C0E-96CC-971A4C0E25A3}"/>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C881-4C0E-96CC-971A4C0E25A3}"/>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5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057F-4D86-BBA9-F3F6295A429B}"/>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057F-4D86-BBA9-F3F6295A429B}"/>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057F-4D86-BBA9-F3F6295A429B}"/>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057F-4D86-BBA9-F3F6295A429B}"/>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057F-4D86-BBA9-F3F6295A429B}"/>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057F-4D86-BBA9-F3F6295A429B}"/>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5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5CFA-44F4-ABD8-510CACA18D4A}"/>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5CFA-44F4-ABD8-510CACA18D4A}"/>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5CFA-44F4-ABD8-510CACA18D4A}"/>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5CFA-44F4-ABD8-510CACA18D4A}"/>
              </c:ext>
            </c:extLst>
          </c:dPt>
          <c:dPt>
            <c:idx val="4"/>
            <c:bubble3D val="0"/>
            <c:spPr>
              <a:solidFill>
                <a:srgbClr val="FF6B6B"/>
              </a:solidFill>
              <a:ln w="19050">
                <a:solidFill>
                  <a:schemeClr val="lt1"/>
                </a:solidFill>
              </a:ln>
              <a:effectLst/>
            </c:spPr>
            <c:extLst>
              <c:ext xmlns:c16="http://schemas.microsoft.com/office/drawing/2014/chart" uri="{C3380CC4-5D6E-409C-BE32-E72D297353CC}">
                <c16:uniqueId val="{00000009-5CFA-44F4-ABD8-510CACA18D4A}"/>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5CFA-44F4-ABD8-510CACA18D4A}"/>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62"/>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8384-4062-9D21-AD0C37F18515}"/>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8384-4062-9D21-AD0C37F18515}"/>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8384-4062-9D21-AD0C37F18515}"/>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8384-4062-9D21-AD0C37F18515}"/>
              </c:ext>
            </c:extLst>
          </c:dPt>
          <c:dPt>
            <c:idx val="4"/>
            <c:bubble3D val="0"/>
            <c:spPr>
              <a:solidFill>
                <a:srgbClr val="FF6B6B"/>
              </a:solidFill>
              <a:ln w="19050">
                <a:solidFill>
                  <a:schemeClr val="lt1"/>
                </a:solidFill>
              </a:ln>
              <a:effectLst/>
            </c:spPr>
            <c:extLst>
              <c:ext xmlns:c16="http://schemas.microsoft.com/office/drawing/2014/chart" uri="{C3380CC4-5D6E-409C-BE32-E72D297353CC}">
                <c16:uniqueId val="{00000009-8384-4062-9D21-AD0C37F18515}"/>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8384-4062-9D21-AD0C37F18515}"/>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00235B"/>
          </a:solidFill>
          <a:ln w="19050">
            <a:solidFill>
              <a:schemeClr val="lt1"/>
            </a:solidFill>
          </a:ln>
          <a:effectLst/>
        </c:spPr>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235B"/>
          </a:solidFill>
          <a:ln w="19050">
            <a:solidFill>
              <a:schemeClr val="lt1"/>
            </a:solidFill>
          </a:ln>
          <a:effectLst/>
        </c:spPr>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rgbClr val="00235B"/>
          </a:solidFill>
          <a:ln w="19050">
            <a:solidFill>
              <a:schemeClr val="lt1"/>
            </a:solidFill>
          </a:ln>
          <a:effectLst/>
        </c:spPr>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chemeClr val="accent1"/>
              </a:solidFill>
              <a:round/>
              <a:headEnd type="diamond" w="sm" len="sm"/>
              <a:tailEnd type="diamond" w="sm" len="sm"/>
            </a:ln>
            <a:effectLst/>
          </c:spPr>
          <c:marker>
            <c:symbol val="circle"/>
            <c:size val="5"/>
            <c:spPr>
              <a:solidFill>
                <a:srgbClr val="FA6F1A"/>
              </a:solidFill>
              <a:ln w="76200">
                <a:solidFill>
                  <a:srgbClr val="FA6F1A"/>
                </a:solidFill>
                <a:bevel/>
                <a:headEnd type="diamond" w="lg" len="lg"/>
                <a:tailEnd type="diamond"/>
              </a:ln>
              <a:effectLst/>
            </c:spPr>
          </c:marker>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2018</c:v>
                </c:pt>
                <c:pt idx="1">
                  <c:v>2019</c:v>
                </c:pt>
                <c:pt idx="2">
                  <c:v>2020</c:v>
                </c:pt>
                <c:pt idx="3">
                  <c:v>2021</c:v>
                </c:pt>
                <c:pt idx="4">
                  <c:v>2022</c:v>
                </c:pt>
              </c:strCache>
            </c:strRef>
          </c:cat>
          <c:val>
            <c:numRef>
              <c:f>Sheet1!$B$2:$B$6</c:f>
              <c:numCache>
                <c:formatCode>0.00%</c:formatCode>
                <c:ptCount val="5"/>
                <c:pt idx="0">
                  <c:v>0.80720000000000003</c:v>
                </c:pt>
                <c:pt idx="1">
                  <c:v>0.80530000000000002</c:v>
                </c:pt>
                <c:pt idx="2">
                  <c:v>0.8115</c:v>
                </c:pt>
                <c:pt idx="3">
                  <c:v>0.84840000000000004</c:v>
                </c:pt>
                <c:pt idx="4">
                  <c:v>0.87539999999999996</c:v>
                </c:pt>
              </c:numCache>
            </c:numRef>
          </c:val>
          <c:smooth val="0"/>
          <c:extLst>
            <c:ext xmlns:c16="http://schemas.microsoft.com/office/drawing/2014/chart" uri="{C3380CC4-5D6E-409C-BE32-E72D297353CC}">
              <c16:uniqueId val="{00000000-B601-41BA-9002-32054ABBFBC1}"/>
            </c:ext>
          </c:extLst>
        </c:ser>
        <c:ser>
          <c:idx val="1"/>
          <c:order val="1"/>
          <c:tx>
            <c:strRef>
              <c:f>Sheet1!$C$1</c:f>
              <c:strCache>
                <c:ptCount val="1"/>
                <c:pt idx="0">
                  <c:v>Column1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2018</c:v>
                </c:pt>
                <c:pt idx="1">
                  <c:v>2019</c:v>
                </c:pt>
                <c:pt idx="2">
                  <c:v>2020</c:v>
                </c:pt>
                <c:pt idx="3">
                  <c:v>2021</c:v>
                </c:pt>
                <c:pt idx="4">
                  <c:v>2022</c:v>
                </c:pt>
              </c:strCache>
            </c:strRef>
          </c:cat>
          <c:val>
            <c:numRef>
              <c:f>Sheet1!$C$2:$C$6</c:f>
              <c:numCache>
                <c:formatCode>General</c:formatCode>
                <c:ptCount val="5"/>
              </c:numCache>
            </c:numRef>
          </c:val>
          <c:smooth val="0"/>
          <c:extLst>
            <c:ext xmlns:c16="http://schemas.microsoft.com/office/drawing/2014/chart" uri="{C3380CC4-5D6E-409C-BE32-E72D297353CC}">
              <c16:uniqueId val="{00000001-B601-41BA-9002-32054ABBFBC1}"/>
            </c:ext>
          </c:extLst>
        </c:ser>
        <c:ser>
          <c:idx val="2"/>
          <c:order val="2"/>
          <c:tx>
            <c:strRef>
              <c:f>Sheet1!$D$1</c:f>
              <c:strCache>
                <c:ptCount val="1"/>
                <c:pt idx="0">
                  <c:v>Column2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2018</c:v>
                </c:pt>
                <c:pt idx="1">
                  <c:v>2019</c:v>
                </c:pt>
                <c:pt idx="2">
                  <c:v>2020</c:v>
                </c:pt>
                <c:pt idx="3">
                  <c:v>2021</c:v>
                </c:pt>
                <c:pt idx="4">
                  <c:v>2022</c:v>
                </c:pt>
              </c:strCache>
            </c:strRef>
          </c:cat>
          <c:val>
            <c:numRef>
              <c:f>Sheet1!$D$2:$D$6</c:f>
              <c:numCache>
                <c:formatCode>General</c:formatCode>
                <c:ptCount val="5"/>
              </c:numCache>
            </c:numRef>
          </c:val>
          <c:smooth val="0"/>
          <c:extLst>
            <c:ext xmlns:c16="http://schemas.microsoft.com/office/drawing/2014/chart" uri="{C3380CC4-5D6E-409C-BE32-E72D297353CC}">
              <c16:uniqueId val="{00000002-B601-41BA-9002-32054ABBFBC1}"/>
            </c:ext>
          </c:extLst>
        </c:ser>
        <c:dLbls>
          <c:showLegendKey val="0"/>
          <c:showVal val="0"/>
          <c:showCatName val="0"/>
          <c:showSerName val="0"/>
          <c:showPercent val="0"/>
          <c:showBubbleSize val="0"/>
        </c:dLbls>
        <c:marker val="1"/>
        <c:smooth val="0"/>
        <c:axId val="1764995663"/>
        <c:axId val="1764992335"/>
      </c:lineChart>
      <c:catAx>
        <c:axId val="176499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64992335"/>
        <c:crosses val="autoZero"/>
        <c:auto val="1"/>
        <c:lblAlgn val="ctr"/>
        <c:lblOffset val="100"/>
        <c:noMultiLvlLbl val="0"/>
      </c:catAx>
      <c:valAx>
        <c:axId val="1764992335"/>
        <c:scaling>
          <c:orientation val="minMax"/>
        </c:scaling>
        <c:delete val="1"/>
        <c:axPos val="l"/>
        <c:numFmt formatCode="0.00%" sourceLinked="1"/>
        <c:majorTickMark val="none"/>
        <c:minorTickMark val="none"/>
        <c:tickLblPos val="nextTo"/>
        <c:crossAx val="176499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14"/>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0"/>
        <c:spPr>
          <a:solidFill>
            <a:srgbClr val="FFFF00"/>
          </a:solidFill>
          <a:ln w="19050">
            <a:solidFill>
              <a:schemeClr val="lt1"/>
            </a:solidFill>
          </a:ln>
          <a:effectLst/>
        </c:spPr>
      </c:pivotFmt>
      <c:pivotFmt>
        <c:idx val="21"/>
        <c:spPr>
          <a:solidFill>
            <a:srgbClr val="5FCC71"/>
          </a:solidFill>
          <a:ln w="19050">
            <a:solidFill>
              <a:schemeClr val="lt1"/>
            </a:solidFill>
          </a:ln>
          <a:effectLst/>
        </c:spPr>
      </c:pivotFmt>
      <c:pivotFmt>
        <c:idx val="22"/>
        <c:spPr>
          <a:solidFill>
            <a:srgbClr val="00B0F0"/>
          </a:solidFill>
          <a:ln w="19050">
            <a:solidFill>
              <a:schemeClr val="lt1"/>
            </a:solidFill>
          </a:ln>
          <a:effectLst/>
        </c:spPr>
      </c:pivotFmt>
      <c:pivotFmt>
        <c:idx val="23"/>
        <c:spPr>
          <a:solidFill>
            <a:srgbClr val="002060"/>
          </a:solidFill>
          <a:ln w="19050">
            <a:solidFill>
              <a:schemeClr val="lt1"/>
            </a:solidFill>
          </a:ln>
          <a:effectLst/>
        </c:spPr>
      </c:pivotFmt>
      <c:pivotFmt>
        <c:idx val="24"/>
        <c:spPr>
          <a:solidFill>
            <a:srgbClr val="FF6B6B"/>
          </a:solidFill>
          <a:ln w="19050">
            <a:solidFill>
              <a:schemeClr val="lt1"/>
            </a:solidFill>
          </a:ln>
          <a:effectLst/>
        </c:spPr>
      </c:pivotFmt>
    </c:pivotFmts>
    <c:plotArea>
      <c:layout/>
      <c:pieChart>
        <c:varyColors val="1"/>
        <c:dLbls>
          <c:showLegendKey val="0"/>
          <c:showVal val="0"/>
          <c:showCatName val="0"/>
          <c:showSerName val="0"/>
          <c:showPercent val="0"/>
          <c:showBubbleSize val="0"/>
          <c:showLeaderLines val="0"/>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Analysis!PivotTable13</c:name>
    <c:fmtId val="6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rgbClr val="002060"/>
          </a:solidFill>
          <a:ln w="19050">
            <a:solidFill>
              <a:schemeClr val="lt1"/>
            </a:solidFill>
          </a:ln>
          <a:effectLst/>
        </c:spPr>
      </c:pivotFmt>
      <c:pivotFmt>
        <c:idx val="9"/>
        <c:spPr>
          <a:solidFill>
            <a:srgbClr val="00B0F0"/>
          </a:solidFill>
          <a:ln w="19050">
            <a:solidFill>
              <a:schemeClr val="lt1"/>
            </a:solidFill>
          </a:ln>
          <a:effectLst/>
        </c:spPr>
      </c:pivotFmt>
      <c:pivotFmt>
        <c:idx val="10"/>
        <c:spPr>
          <a:solidFill>
            <a:srgbClr val="5FCC71"/>
          </a:solidFill>
          <a:ln w="19050">
            <a:solidFill>
              <a:schemeClr val="lt1"/>
            </a:solidFill>
          </a:ln>
          <a:effectLst/>
        </c:spPr>
      </c:pivotFmt>
      <c:pivotFmt>
        <c:idx val="11"/>
        <c:spPr>
          <a:solidFill>
            <a:srgbClr val="FF6B6B"/>
          </a:solidFill>
          <a:ln w="19050">
            <a:solidFill>
              <a:schemeClr val="lt1"/>
            </a:solidFill>
          </a:ln>
          <a:effectLst/>
        </c:spPr>
      </c:pivotFmt>
      <c:pivotFmt>
        <c:idx val="12"/>
        <c:spPr>
          <a:solidFill>
            <a:srgbClr val="FFFF00"/>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4"/>
        <c:spPr>
          <a:solidFill>
            <a:srgbClr val="FFFF00"/>
          </a:solidFill>
          <a:ln w="19050">
            <a:solidFill>
              <a:schemeClr val="lt1"/>
            </a:solidFill>
          </a:ln>
          <a:effectLst/>
        </c:spPr>
      </c:pivotFmt>
      <c:pivotFmt>
        <c:idx val="15"/>
        <c:spPr>
          <a:solidFill>
            <a:srgbClr val="5FCC71"/>
          </a:solidFill>
          <a:ln w="19050">
            <a:solidFill>
              <a:schemeClr val="lt1"/>
            </a:solidFill>
          </a:ln>
          <a:effectLst/>
        </c:spPr>
      </c:pivotFmt>
      <c:pivotFmt>
        <c:idx val="16"/>
        <c:spPr>
          <a:solidFill>
            <a:srgbClr val="00B0F0"/>
          </a:solidFill>
          <a:ln w="19050">
            <a:solidFill>
              <a:schemeClr val="lt1"/>
            </a:solidFill>
          </a:ln>
          <a:effectLst/>
        </c:spPr>
      </c:pivotFmt>
      <c:pivotFmt>
        <c:idx val="17"/>
        <c:spPr>
          <a:solidFill>
            <a:srgbClr val="002060"/>
          </a:solidFill>
          <a:ln w="19050">
            <a:solidFill>
              <a:schemeClr val="lt1"/>
            </a:solidFill>
          </a:ln>
          <a:effectLst/>
        </c:spPr>
      </c:pivotFmt>
      <c:pivotFmt>
        <c:idx val="18"/>
        <c:spPr>
          <a:solidFill>
            <a:srgbClr val="FF6B6B"/>
          </a:solidFill>
          <a:ln w="19050">
            <a:solidFill>
              <a:schemeClr val="lt1"/>
            </a:solidFill>
          </a:ln>
          <a:effectLst/>
        </c:spPr>
      </c:pivotFmt>
      <c:pivotFmt>
        <c:idx val="19"/>
        <c:spPr>
          <a:solidFill>
            <a:schemeClr val="bg1">
              <a:lumMod val="50000"/>
            </a:schemeClr>
          </a:solidFill>
          <a:ln w="19050">
            <a:solidFill>
              <a:schemeClr val="lt1"/>
            </a:solidFill>
          </a:ln>
          <a:effectLst/>
        </c:spPr>
        <c:marker>
          <c:symbol val="none"/>
        </c:marker>
      </c:pivotFmt>
      <c:pivotFmt>
        <c:idx val="20"/>
        <c:spPr>
          <a:solidFill>
            <a:schemeClr val="bg1">
              <a:lumMod val="50000"/>
            </a:schemeClr>
          </a:solidFill>
          <a:ln w="19050">
            <a:solidFill>
              <a:schemeClr val="lt1"/>
            </a:solidFill>
          </a:ln>
          <a:effectLst/>
        </c:spPr>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pivotFmt>
      <c:pivotFmt>
        <c:idx val="31"/>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pivotFmt>
      <c:pivotFmt>
        <c:idx val="33"/>
        <c:spPr>
          <a:solidFill>
            <a:schemeClr val="bg1">
              <a:lumMod val="50000"/>
            </a:schemeClr>
          </a:solidFill>
          <a:ln w="19050">
            <a:solidFill>
              <a:schemeClr val="lt1"/>
            </a:solidFill>
          </a:ln>
          <a:effectLst/>
        </c:spPr>
      </c:pivotFmt>
      <c:pivotFmt>
        <c:idx val="34"/>
        <c:spPr>
          <a:solidFill>
            <a:schemeClr val="bg1">
              <a:lumMod val="50000"/>
            </a:schemeClr>
          </a:solidFill>
          <a:ln w="19050">
            <a:solidFill>
              <a:schemeClr val="lt1"/>
            </a:solidFill>
          </a:ln>
          <a:effectLst/>
        </c:spPr>
      </c:pivotFmt>
      <c:pivotFmt>
        <c:idx val="35"/>
        <c:spPr>
          <a:solidFill>
            <a:schemeClr val="bg1">
              <a:lumMod val="50000"/>
            </a:schemeClr>
          </a:solidFill>
          <a:ln w="19050">
            <a:solidFill>
              <a:schemeClr val="lt1"/>
            </a:solidFill>
          </a:ln>
          <a:effectLst/>
        </c:spPr>
      </c:pivotFmt>
      <c:pivotFmt>
        <c:idx val="36"/>
        <c:spPr>
          <a:solidFill>
            <a:schemeClr val="bg1">
              <a:lumMod val="50000"/>
            </a:schemeClr>
          </a:solidFill>
          <a:ln w="19050">
            <a:solidFill>
              <a:schemeClr val="lt1"/>
            </a:solidFill>
          </a:ln>
          <a:effectLst/>
        </c:spPr>
      </c:pivotFmt>
    </c:pivotFmts>
    <c:plotArea>
      <c:layout/>
      <c:pieChart>
        <c:varyColors val="1"/>
        <c:ser>
          <c:idx val="0"/>
          <c:order val="0"/>
          <c:tx>
            <c:strRef>
              <c:f>'Invoice Analysis'!$BF$2</c:f>
              <c:strCache>
                <c:ptCount val="1"/>
                <c:pt idx="0">
                  <c:v>Total</c:v>
                </c:pt>
              </c:strCache>
            </c:strRef>
          </c:tx>
          <c:spPr>
            <a:solidFill>
              <a:schemeClr val="bg1">
                <a:lumMod val="50000"/>
              </a:schemeClr>
            </a:solidFill>
          </c:spPr>
          <c:dPt>
            <c:idx val="0"/>
            <c:bubble3D val="0"/>
            <c:spPr>
              <a:solidFill>
                <a:srgbClr val="FFFF00"/>
              </a:solidFill>
              <a:ln w="19050">
                <a:solidFill>
                  <a:schemeClr val="lt1"/>
                </a:solidFill>
              </a:ln>
              <a:effectLst/>
            </c:spPr>
            <c:extLst>
              <c:ext xmlns:c16="http://schemas.microsoft.com/office/drawing/2014/chart" uri="{C3380CC4-5D6E-409C-BE32-E72D297353CC}">
                <c16:uniqueId val="{00000001-68C5-433D-A814-1813E72E2CA6}"/>
              </c:ext>
            </c:extLst>
          </c:dPt>
          <c:dPt>
            <c:idx val="1"/>
            <c:bubble3D val="0"/>
            <c:spPr>
              <a:solidFill>
                <a:srgbClr val="5FCC71"/>
              </a:solidFill>
              <a:ln w="19050">
                <a:solidFill>
                  <a:schemeClr val="lt1"/>
                </a:solidFill>
              </a:ln>
              <a:effectLst/>
            </c:spPr>
            <c:extLst>
              <c:ext xmlns:c16="http://schemas.microsoft.com/office/drawing/2014/chart" uri="{C3380CC4-5D6E-409C-BE32-E72D297353CC}">
                <c16:uniqueId val="{00000003-68C5-433D-A814-1813E72E2CA6}"/>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5-68C5-433D-A814-1813E72E2CA6}"/>
              </c:ext>
            </c:extLst>
          </c:dPt>
          <c:dPt>
            <c:idx val="3"/>
            <c:bubble3D val="0"/>
            <c:spPr>
              <a:solidFill>
                <a:srgbClr val="002060"/>
              </a:solidFill>
              <a:ln w="19050">
                <a:solidFill>
                  <a:schemeClr val="lt1"/>
                </a:solidFill>
              </a:ln>
              <a:effectLst/>
            </c:spPr>
            <c:extLst>
              <c:ext xmlns:c16="http://schemas.microsoft.com/office/drawing/2014/chart" uri="{C3380CC4-5D6E-409C-BE32-E72D297353CC}">
                <c16:uniqueId val="{00000007-68C5-433D-A814-1813E72E2CA6}"/>
              </c:ext>
            </c:extLst>
          </c:dPt>
          <c:dPt>
            <c:idx val="4"/>
            <c:bubble3D val="0"/>
            <c:spPr>
              <a:solidFill>
                <a:srgbClr val="FF6B6B"/>
              </a:solidFill>
              <a:ln w="19050">
                <a:solidFill>
                  <a:schemeClr val="lt1"/>
                </a:solidFill>
              </a:ln>
              <a:effectLst/>
            </c:spPr>
            <c:extLst>
              <c:ext xmlns:c16="http://schemas.microsoft.com/office/drawing/2014/chart" uri="{C3380CC4-5D6E-409C-BE32-E72D297353CC}">
                <c16:uniqueId val="{00000009-68C5-433D-A814-1813E72E2CA6}"/>
              </c:ext>
            </c:extLst>
          </c:dPt>
          <c:cat>
            <c:strRef>
              <c:f>'Invoice Analysis'!$BE$3:$BE$8</c:f>
              <c:strCache>
                <c:ptCount val="5"/>
                <c:pt idx="0">
                  <c:v>Outstanding Customer Handlers</c:v>
                </c:pt>
                <c:pt idx="1">
                  <c:v>High Customer Handlers</c:v>
                </c:pt>
                <c:pt idx="2">
                  <c:v>Average Customer Handlers</c:v>
                </c:pt>
                <c:pt idx="3">
                  <c:v>At Risk/Need Improvement</c:v>
                </c:pt>
                <c:pt idx="4">
                  <c:v>Immediate Attention</c:v>
                </c:pt>
              </c:strCache>
            </c:strRef>
          </c:cat>
          <c:val>
            <c:numRef>
              <c:f>'Invoice Analysis'!$BF$3:$BF$8</c:f>
              <c:numCache>
                <c:formatCode>0.00%</c:formatCode>
                <c:ptCount val="5"/>
                <c:pt idx="0">
                  <c:v>8.3832335329341312E-2</c:v>
                </c:pt>
                <c:pt idx="1">
                  <c:v>0.20758483033932135</c:v>
                </c:pt>
                <c:pt idx="2">
                  <c:v>6.3872255489021951E-2</c:v>
                </c:pt>
                <c:pt idx="3">
                  <c:v>0.42115768463073855</c:v>
                </c:pt>
                <c:pt idx="4">
                  <c:v>0.22355289421157684</c:v>
                </c:pt>
              </c:numCache>
            </c:numRef>
          </c:val>
          <c:extLst>
            <c:ext xmlns:c16="http://schemas.microsoft.com/office/drawing/2014/chart" uri="{C3380CC4-5D6E-409C-BE32-E72D297353CC}">
              <c16:uniqueId val="{0000000A-68C5-433D-A814-1813E72E2CA6}"/>
            </c:ext>
          </c:extLst>
        </c:ser>
        <c:dLbls>
          <c:showLegendKey val="0"/>
          <c:showVal val="0"/>
          <c:showCatName val="0"/>
          <c:showSerName val="0"/>
          <c:showPercent val="0"/>
          <c:showBubbleSize val="0"/>
          <c:showLeaderLines val="1"/>
        </c:dLbls>
        <c:firstSliceAng val="2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'Invoice Analysis'!$U$2</c:f>
              <c:strCache>
                <c:ptCount val="1"/>
                <c:pt idx="0">
                  <c:v>Total</c:v>
                </c:pt>
              </c:strCache>
            </c:strRef>
          </c:tx>
          <c:spPr>
            <a:solidFill>
              <a:schemeClr val="bg1">
                <a:lumMod val="50000"/>
              </a:schemeClr>
            </a:solidFill>
          </c:spPr>
          <c:dPt>
            <c:idx val="0"/>
            <c:bubble3D val="0"/>
            <c:explosion val="15"/>
            <c:spPr>
              <a:solidFill>
                <a:srgbClr val="FFFF00"/>
              </a:solidFill>
              <a:ln w="19050">
                <a:solidFill>
                  <a:schemeClr val="lt1"/>
                </a:solidFill>
              </a:ln>
              <a:effectLst/>
            </c:spPr>
            <c:extLst>
              <c:ext xmlns:c16="http://schemas.microsoft.com/office/drawing/2014/chart" uri="{C3380CC4-5D6E-409C-BE32-E72D297353CC}">
                <c16:uniqueId val="{00000001-9216-42CA-BE0D-4FEAD4A4903C}"/>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9216-42CA-BE0D-4FEAD4A4903C}"/>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9216-42CA-BE0D-4FEAD4A4903C}"/>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216-42CA-BE0D-4FEAD4A4903C}"/>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9216-42CA-BE0D-4FEAD4A4903C}"/>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rgbClr val="98DFD6"/>
          </a:solidFill>
          <a:ln w="19050">
            <a:solidFill>
              <a:schemeClr val="lt1"/>
            </a:solidFill>
          </a:ln>
          <a:effectLst/>
        </c:spPr>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rgbClr val="98DFD6"/>
          </a:solidFill>
          <a:ln w="19050">
            <a:solidFill>
              <a:schemeClr val="lt1"/>
            </a:solidFill>
          </a:ln>
          <a:effectLst/>
        </c:spPr>
      </c:pivotFmt>
      <c:pivotFmt>
        <c:idx val="2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rgbClr val="98DFD6"/>
          </a:solidFill>
          <a:ln w="19050">
            <a:solidFill>
              <a:schemeClr val="lt1"/>
            </a:solidFill>
          </a:ln>
          <a:effectLst/>
        </c:spPr>
      </c:pivotFmt>
      <c:pivotFmt>
        <c:idx val="3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0362433862433862"/>
          <c:y val="2.5198412698412699E-2"/>
          <c:w val="0.59275132275132281"/>
          <c:h val="0.8891269841269841"/>
        </c:manualLayout>
      </c:layout>
      <c:pieChart>
        <c:varyColors val="1"/>
        <c:ser>
          <c:idx val="0"/>
          <c:order val="0"/>
          <c:tx>
            <c:strRef>
              <c:f>'Invoice Analysis'!$U$2</c:f>
              <c:strCache>
                <c:ptCount val="1"/>
                <c:pt idx="0">
                  <c:v>Total</c:v>
                </c:pt>
              </c:strCache>
            </c:strRef>
          </c:tx>
          <c:spPr>
            <a:solidFill>
              <a:schemeClr val="bg1">
                <a:lumMod val="50000"/>
              </a:schemeClr>
            </a:solidFill>
          </c:spPr>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9749-43CD-8F04-416CE5CE10A8}"/>
              </c:ext>
            </c:extLst>
          </c:dPt>
          <c:dPt>
            <c:idx val="1"/>
            <c:bubble3D val="0"/>
            <c:explosion val="15"/>
            <c:spPr>
              <a:solidFill>
                <a:srgbClr val="00B0F0"/>
              </a:solidFill>
              <a:ln w="19050">
                <a:solidFill>
                  <a:schemeClr val="lt1"/>
                </a:solidFill>
              </a:ln>
              <a:effectLst/>
            </c:spPr>
            <c:extLst>
              <c:ext xmlns:c16="http://schemas.microsoft.com/office/drawing/2014/chart" uri="{C3380CC4-5D6E-409C-BE32-E72D297353CC}">
                <c16:uniqueId val="{00000003-9749-43CD-8F04-416CE5CE10A8}"/>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9749-43CD-8F04-416CE5CE10A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749-43CD-8F04-416CE5CE10A8}"/>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9749-43CD-8F04-416CE5CE10A8}"/>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00235B"/>
          </a:solidFill>
          <a:ln w="19050">
            <a:solidFill>
              <a:schemeClr val="lt1"/>
            </a:solidFill>
          </a:ln>
          <a:effectLst/>
        </c:spPr>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235B"/>
          </a:solidFill>
          <a:ln w="19050">
            <a:solidFill>
              <a:schemeClr val="lt1"/>
            </a:solidFill>
          </a:ln>
          <a:effectLst/>
        </c:spPr>
      </c:pivotFmt>
      <c:pivotFmt>
        <c:idx val="2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rgbClr val="00235B"/>
          </a:solidFill>
          <a:ln w="19050">
            <a:solidFill>
              <a:schemeClr val="lt1"/>
            </a:solidFill>
          </a:ln>
          <a:effectLst/>
        </c:spPr>
      </c:pivotFmt>
      <c:pivotFmt>
        <c:idx val="3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'Invoice Analysis'!$U$2</c:f>
              <c:strCache>
                <c:ptCount val="1"/>
                <c:pt idx="0">
                  <c:v>Total</c:v>
                </c:pt>
              </c:strCache>
            </c:strRef>
          </c:tx>
          <c:spPr>
            <a:solidFill>
              <a:schemeClr val="bg1">
                <a:lumMod val="50000"/>
              </a:schemeClr>
            </a:solidFill>
          </c:spPr>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D67C-411C-8295-BFEE88A0D01B}"/>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D67C-411C-8295-BFEE88A0D01B}"/>
              </c:ext>
            </c:extLst>
          </c:dPt>
          <c:dPt>
            <c:idx val="2"/>
            <c:bubble3D val="0"/>
            <c:explosion val="15"/>
            <c:spPr>
              <a:solidFill>
                <a:srgbClr val="00235B"/>
              </a:solidFill>
              <a:ln w="19050">
                <a:solidFill>
                  <a:schemeClr val="lt1"/>
                </a:solidFill>
              </a:ln>
              <a:effectLst/>
            </c:spPr>
            <c:extLst>
              <c:ext xmlns:c16="http://schemas.microsoft.com/office/drawing/2014/chart" uri="{C3380CC4-5D6E-409C-BE32-E72D297353CC}">
                <c16:uniqueId val="{00000005-D67C-411C-8295-BFEE88A0D01B}"/>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D67C-411C-8295-BFEE88A0D01B}"/>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D67C-411C-8295-BFEE88A0D01B}"/>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34"/>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bg1">
              <a:lumMod val="50000"/>
            </a:schemeClr>
          </a:solidFill>
          <a:ln w="19050">
            <a:solidFill>
              <a:schemeClr val="lt1"/>
            </a:solidFill>
          </a:ln>
          <a:effectLst/>
        </c:spPr>
      </c:pivotFmt>
      <c:pivotFmt>
        <c:idx val="12"/>
        <c:spPr>
          <a:solidFill>
            <a:schemeClr val="bg1">
              <a:lumMod val="50000"/>
            </a:schemeClr>
          </a:solidFill>
          <a:ln w="19050">
            <a:solidFill>
              <a:schemeClr val="lt1"/>
            </a:solidFill>
          </a:ln>
          <a:effectLst/>
        </c:spPr>
      </c:pivotFmt>
      <c:pivotFmt>
        <c:idx val="13"/>
        <c:spPr>
          <a:solidFill>
            <a:schemeClr val="bg1">
              <a:lumMod val="50000"/>
            </a:schemeClr>
          </a:solidFill>
          <a:ln w="19050">
            <a:solidFill>
              <a:schemeClr val="lt1"/>
            </a:solidFill>
          </a:ln>
          <a:effectLst/>
        </c:spPr>
      </c:pivotFmt>
      <c:pivotFmt>
        <c:idx val="14"/>
        <c:spPr>
          <a:solidFill>
            <a:schemeClr val="bg1">
              <a:lumMod val="50000"/>
            </a:schemeClr>
          </a:solidFill>
          <a:ln w="19050">
            <a:solidFill>
              <a:schemeClr val="lt1"/>
            </a:solidFill>
          </a:ln>
          <a:effectLst/>
        </c:spPr>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bg1">
              <a:lumMod val="50000"/>
            </a:schemeClr>
          </a:solidFill>
          <a:ln w="19050">
            <a:solidFill>
              <a:schemeClr val="lt1"/>
            </a:solidFill>
          </a:ln>
          <a:effectLst/>
        </c:spPr>
      </c:pivotFmt>
      <c:pivotFmt>
        <c:idx val="17"/>
        <c:spPr>
          <a:solidFill>
            <a:schemeClr val="bg1">
              <a:lumMod val="50000"/>
            </a:schemeClr>
          </a:solidFill>
          <a:ln w="19050">
            <a:solidFill>
              <a:schemeClr val="lt1"/>
            </a:solidFill>
          </a:ln>
          <a:effectLst/>
        </c:spPr>
      </c:pivotFmt>
      <c:pivotFmt>
        <c:idx val="18"/>
        <c:spPr>
          <a:solidFill>
            <a:schemeClr val="bg1">
              <a:lumMod val="50000"/>
            </a:schemeClr>
          </a:solidFill>
          <a:ln w="19050">
            <a:solidFill>
              <a:schemeClr val="lt1"/>
            </a:solidFill>
          </a:ln>
          <a:effectLst/>
        </c:spPr>
      </c:pivotFmt>
      <c:pivotFmt>
        <c:idx val="19"/>
        <c:spPr>
          <a:solidFill>
            <a:schemeClr val="bg1">
              <a:lumMod val="50000"/>
            </a:schemeClr>
          </a:solidFill>
          <a:ln w="19050">
            <a:solidFill>
              <a:schemeClr val="lt1"/>
            </a:solidFill>
          </a:ln>
          <a:effectLst/>
        </c:spPr>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1"/>
        <c:spPr>
          <a:solidFill>
            <a:schemeClr val="bg1">
              <a:lumMod val="50000"/>
            </a:schemeClr>
          </a:solidFill>
          <a:ln w="19050">
            <a:solidFill>
              <a:schemeClr val="lt1"/>
            </a:solidFill>
          </a:ln>
          <a:effectLst/>
        </c:spPr>
      </c:pivotFmt>
      <c:pivotFmt>
        <c:idx val="22"/>
        <c:spPr>
          <a:solidFill>
            <a:schemeClr val="bg1">
              <a:lumMod val="50000"/>
            </a:schemeClr>
          </a:solidFill>
          <a:ln w="19050">
            <a:solidFill>
              <a:schemeClr val="lt1"/>
            </a:solidFill>
          </a:ln>
          <a:effectLst/>
        </c:spPr>
      </c:pivotFmt>
      <c:pivotFmt>
        <c:idx val="23"/>
        <c:spPr>
          <a:solidFill>
            <a:schemeClr val="bg1">
              <a:lumMod val="50000"/>
            </a:schemeClr>
          </a:solidFill>
          <a:ln w="19050">
            <a:solidFill>
              <a:schemeClr val="lt1"/>
            </a:solidFill>
          </a:ln>
          <a:effectLst/>
        </c:spPr>
      </c:pivotFmt>
      <c:pivotFmt>
        <c:idx val="24"/>
        <c:spPr>
          <a:solidFill>
            <a:schemeClr val="bg1">
              <a:lumMod val="50000"/>
            </a:schemeClr>
          </a:solidFill>
          <a:ln w="19050">
            <a:solidFill>
              <a:schemeClr val="lt1"/>
            </a:solidFill>
          </a:ln>
          <a:effectLst/>
        </c:spPr>
      </c:pivotFmt>
      <c:pivotFmt>
        <c:idx val="2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6"/>
        <c:spPr>
          <a:solidFill>
            <a:schemeClr val="bg1">
              <a:lumMod val="50000"/>
            </a:schemeClr>
          </a:solidFill>
          <a:ln w="19050">
            <a:solidFill>
              <a:schemeClr val="lt1"/>
            </a:solidFill>
          </a:ln>
          <a:effectLst/>
        </c:spPr>
      </c:pivotFmt>
      <c:pivotFmt>
        <c:idx val="27"/>
        <c:spPr>
          <a:solidFill>
            <a:schemeClr val="bg1">
              <a:lumMod val="50000"/>
            </a:schemeClr>
          </a:solidFill>
          <a:ln w="19050">
            <a:solidFill>
              <a:schemeClr val="lt1"/>
            </a:solidFill>
          </a:ln>
          <a:effectLst/>
        </c:spPr>
      </c:pivotFmt>
      <c:pivotFmt>
        <c:idx val="28"/>
        <c:spPr>
          <a:solidFill>
            <a:schemeClr val="bg1">
              <a:lumMod val="50000"/>
            </a:schemeClr>
          </a:solidFill>
          <a:ln w="19050">
            <a:solidFill>
              <a:schemeClr val="lt1"/>
            </a:solidFill>
          </a:ln>
          <a:effectLst/>
        </c:spPr>
      </c:pivotFmt>
      <c:pivotFmt>
        <c:idx val="29"/>
        <c:spPr>
          <a:solidFill>
            <a:schemeClr val="bg1">
              <a:lumMod val="50000"/>
            </a:schemeClr>
          </a:solidFill>
          <a:ln w="19050">
            <a:solidFill>
              <a:schemeClr val="lt1"/>
            </a:solidFill>
          </a:ln>
          <a:effectLst/>
        </c:spPr>
      </c:pivotFmt>
      <c:pivotFmt>
        <c:idx val="3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4"/>
        <c:spPr>
          <a:solidFill>
            <a:srgbClr val="7030A0"/>
          </a:solidFill>
          <a:ln w="19050">
            <a:solidFill>
              <a:schemeClr val="lt1"/>
            </a:solidFill>
          </a:ln>
          <a:effectLst/>
        </c:spPr>
      </c:pivotFmt>
      <c:pivotFmt>
        <c:idx val="3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6"/>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rgbClr val="7030A0"/>
          </a:solidFill>
          <a:ln w="19050">
            <a:solidFill>
              <a:schemeClr val="lt1"/>
            </a:solidFill>
          </a:ln>
          <a:effectLst/>
        </c:spPr>
      </c:pivotFmt>
      <c:pivotFmt>
        <c:idx val="4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41"/>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spPr>
            <a:solidFill>
              <a:schemeClr val="bg1">
                <a:lumMod val="50000"/>
              </a:schemeClr>
            </a:solidFill>
          </c:spPr>
          <c:dPt>
            <c:idx val="0"/>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1-E284-4AA9-A193-D3F95BC71DDB}"/>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E284-4AA9-A193-D3F95BC71DDB}"/>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E284-4AA9-A193-D3F95BC71DDB}"/>
              </c:ext>
            </c:extLst>
          </c:dPt>
          <c:dPt>
            <c:idx val="3"/>
            <c:bubble3D val="0"/>
            <c:explosion val="15"/>
            <c:spPr>
              <a:solidFill>
                <a:srgbClr val="FF0000"/>
              </a:solidFill>
              <a:ln w="19050">
                <a:solidFill>
                  <a:schemeClr val="lt1"/>
                </a:solidFill>
              </a:ln>
              <a:effectLst/>
            </c:spPr>
            <c:extLst>
              <c:ext xmlns:c16="http://schemas.microsoft.com/office/drawing/2014/chart" uri="{C3380CC4-5D6E-409C-BE32-E72D297353CC}">
                <c16:uniqueId val="{00000007-E284-4AA9-A193-D3F95BC71DDB}"/>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E284-4AA9-A193-D3F95BC71DDB}"/>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47"/>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7030A0"/>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7030A0"/>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pivotFmt>
      <c:pivotFmt>
        <c:idx val="12"/>
        <c:spPr>
          <a:solidFill>
            <a:srgbClr val="98DFD6"/>
          </a:solidFill>
          <a:ln w="19050">
            <a:solidFill>
              <a:schemeClr val="lt1"/>
            </a:solidFill>
          </a:ln>
          <a:effectLst/>
        </c:spPr>
      </c:pivotFmt>
      <c:pivotFmt>
        <c:idx val="13"/>
        <c:spPr>
          <a:solidFill>
            <a:srgbClr val="00235B"/>
          </a:solidFill>
          <a:ln w="19050">
            <a:solidFill>
              <a:schemeClr val="lt1"/>
            </a:solidFill>
          </a:ln>
          <a:effectLst/>
        </c:spPr>
      </c:pivotFmt>
      <c:pivotFmt>
        <c:idx val="1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1-8A74-46F7-90FD-362C102E2482}"/>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8A74-46F7-90FD-362C102E2482}"/>
              </c:ext>
            </c:extLst>
          </c:dPt>
          <c:dPt>
            <c:idx val="2"/>
            <c:bubble3D val="0"/>
            <c:spPr>
              <a:solidFill>
                <a:srgbClr val="00235B"/>
              </a:solidFill>
              <a:ln w="19050">
                <a:solidFill>
                  <a:schemeClr val="lt1"/>
                </a:solidFill>
              </a:ln>
              <a:effectLst/>
            </c:spPr>
            <c:extLst>
              <c:ext xmlns:c16="http://schemas.microsoft.com/office/drawing/2014/chart" uri="{C3380CC4-5D6E-409C-BE32-E72D297353CC}">
                <c16:uniqueId val="{00000005-8A74-46F7-90FD-362C102E2482}"/>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8A74-46F7-90FD-362C102E2482}"/>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8A74-46F7-90FD-362C102E2482}"/>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53"/>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7030A0"/>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7030A0"/>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pivotFmt>
      <c:pivotFmt>
        <c:idx val="12"/>
        <c:spPr>
          <a:solidFill>
            <a:srgbClr val="98DFD6"/>
          </a:solidFill>
          <a:ln w="19050">
            <a:solidFill>
              <a:schemeClr val="lt1"/>
            </a:solidFill>
          </a:ln>
          <a:effectLst/>
        </c:spPr>
      </c:pivotFmt>
      <c:pivotFmt>
        <c:idx val="13"/>
        <c:spPr>
          <a:solidFill>
            <a:srgbClr val="00235B"/>
          </a:solidFill>
          <a:ln w="19050">
            <a:solidFill>
              <a:schemeClr val="lt1"/>
            </a:solidFill>
          </a:ln>
          <a:effectLst/>
        </c:spPr>
      </c:pivotFmt>
      <c:pivotFmt>
        <c:idx val="14"/>
        <c:spPr>
          <a:solidFill>
            <a:srgbClr val="7030A0"/>
          </a:solidFill>
          <a:ln w="19050">
            <a:solidFill>
              <a:schemeClr val="lt1"/>
            </a:solidFill>
          </a:ln>
          <a:effectLst/>
        </c:spPr>
      </c:pivotFmt>
    </c:pivotFmts>
    <c:plotArea>
      <c:layout/>
      <c:pieChart>
        <c:varyColors val="1"/>
        <c:ser>
          <c:idx val="0"/>
          <c:order val="0"/>
          <c:tx>
            <c:strRef>
              <c:f>'Invoice Analysis'!$U$2</c:f>
              <c:strCache>
                <c:ptCount val="1"/>
                <c:pt idx="0">
                  <c:v>Total</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1-7B14-4996-BF29-CBE24D706F74}"/>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7B14-4996-BF29-CBE24D706F74}"/>
              </c:ext>
            </c:extLst>
          </c:dPt>
          <c:dPt>
            <c:idx val="2"/>
            <c:bubble3D val="0"/>
            <c:spPr>
              <a:solidFill>
                <a:srgbClr val="00235B"/>
              </a:solidFill>
              <a:ln w="19050">
                <a:solidFill>
                  <a:schemeClr val="lt1"/>
                </a:solidFill>
              </a:ln>
              <a:effectLst/>
            </c:spPr>
            <c:extLst>
              <c:ext xmlns:c16="http://schemas.microsoft.com/office/drawing/2014/chart" uri="{C3380CC4-5D6E-409C-BE32-E72D297353CC}">
                <c16:uniqueId val="{00000005-7B14-4996-BF29-CBE24D706F74}"/>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7B14-4996-BF29-CBE24D706F74}"/>
              </c:ext>
            </c:extLst>
          </c:dPt>
          <c:cat>
            <c:strRef>
              <c:f>'Invoice Analysis'!$T$3:$T$7</c:f>
              <c:strCache>
                <c:ptCount val="4"/>
                <c:pt idx="0">
                  <c:v>Top Customers</c:v>
                </c:pt>
                <c:pt idx="1">
                  <c:v>Loyal Customers</c:v>
                </c:pt>
                <c:pt idx="2">
                  <c:v>At Risk/Need Attrition</c:v>
                </c:pt>
                <c:pt idx="3">
                  <c:v>Immediate Attention</c:v>
                </c:pt>
              </c:strCache>
            </c:strRef>
          </c:cat>
          <c:val>
            <c:numRef>
              <c:f>'Invoice Analysis'!$U$3:$U$7</c:f>
              <c:numCache>
                <c:formatCode>0.00%</c:formatCode>
                <c:ptCount val="4"/>
                <c:pt idx="0">
                  <c:v>0.17245027507405841</c:v>
                </c:pt>
                <c:pt idx="1">
                  <c:v>0.30490901396529835</c:v>
                </c:pt>
                <c:pt idx="2">
                  <c:v>0.31379602200592466</c:v>
                </c:pt>
                <c:pt idx="3">
                  <c:v>0.20884468895471858</c:v>
                </c:pt>
              </c:numCache>
            </c:numRef>
          </c:val>
          <c:extLst>
            <c:ext xmlns:c16="http://schemas.microsoft.com/office/drawing/2014/chart" uri="{C3380CC4-5D6E-409C-BE32-E72D297353CC}">
              <c16:uniqueId val="{00000008-7B14-4996-BF29-CBE24D706F74}"/>
            </c:ext>
          </c:extLst>
        </c:ser>
        <c:dLbls>
          <c:showLegendKey val="0"/>
          <c:showVal val="0"/>
          <c:showCatName val="0"/>
          <c:showSerName val="0"/>
          <c:showPercent val="0"/>
          <c:showBubbleSize val="0"/>
          <c:showLeaderLines val="1"/>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[Invoices.xlsx]Invoice Analysis!PivotTable5</c:name>
    <c:fmtId val="2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
        <c:spPr>
          <a:solidFill>
            <a:srgbClr val="E21818"/>
          </a:solidFill>
          <a:ln w="19050">
            <a:solidFill>
              <a:schemeClr val="lt1"/>
            </a:solidFill>
          </a:ln>
          <a:effectLst/>
        </c:spPr>
      </c:pivotFmt>
      <c:pivotFmt>
        <c:idx val="2"/>
        <c:spPr>
          <a:solidFill>
            <a:srgbClr val="FFDD83"/>
          </a:solidFill>
          <a:ln w="19050">
            <a:solidFill>
              <a:schemeClr val="lt1"/>
            </a:solidFill>
          </a:ln>
          <a:effectLst/>
        </c:spPr>
      </c:pivotFmt>
      <c:pivotFmt>
        <c:idx val="3"/>
        <c:spPr>
          <a:solidFill>
            <a:srgbClr val="98DFD6"/>
          </a:solidFill>
          <a:ln w="19050">
            <a:solidFill>
              <a:schemeClr val="lt1"/>
            </a:solidFill>
          </a:ln>
          <a:effectLst/>
        </c:spPr>
      </c:pivotFmt>
      <c:pivotFmt>
        <c:idx val="4"/>
        <c:spPr>
          <a:solidFill>
            <a:srgbClr val="00235B"/>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rgbClr val="FFDD83"/>
          </a:solidFill>
          <a:ln w="19050">
            <a:solidFill>
              <a:schemeClr val="lt1"/>
            </a:solidFill>
          </a:ln>
          <a:effectLst/>
        </c:spPr>
      </c:pivotFmt>
      <c:pivotFmt>
        <c:idx val="7"/>
        <c:spPr>
          <a:solidFill>
            <a:srgbClr val="98DFD6"/>
          </a:solidFill>
          <a:ln w="19050">
            <a:solidFill>
              <a:schemeClr val="lt1"/>
            </a:solidFill>
          </a:ln>
          <a:effectLst/>
        </c:spPr>
      </c:pivotFmt>
      <c:pivotFmt>
        <c:idx val="8"/>
        <c:spPr>
          <a:solidFill>
            <a:srgbClr val="00235B"/>
          </a:solidFill>
          <a:ln w="19050">
            <a:solidFill>
              <a:schemeClr val="lt1"/>
            </a:solidFill>
          </a:ln>
          <a:effectLst/>
        </c:spPr>
      </c:pivotFmt>
      <c:pivotFmt>
        <c:idx val="9"/>
        <c:spPr>
          <a:solidFill>
            <a:srgbClr val="E21818"/>
          </a:solidFill>
          <a:ln w="19050">
            <a:solidFill>
              <a:schemeClr val="lt1"/>
            </a:solidFill>
          </a:ln>
          <a:effectLst/>
        </c:spPr>
      </c:pivotFmt>
      <c:pivotFmt>
        <c:idx val="1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6"/>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lumMod val="50000"/>
            </a:schemeClr>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rgbClr val="FFDD83"/>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bg1">
              <a:lumMod val="50000"/>
            </a:schemeClr>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dLbls>
          <c:showLegendKey val="0"/>
          <c:showVal val="0"/>
          <c:showCatName val="0"/>
          <c:showSerName val="0"/>
          <c:showPercent val="0"/>
          <c:showBubbleSize val="0"/>
          <c:showLeaderLines val="0"/>
        </c:dLbls>
        <c:firstSliceAng val="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a:t>
            </a:r>
          </a:p>
          <a:p>
            <a:endParaRPr lang="en-US" dirty="0"/>
          </a:p>
          <a:p>
            <a:r>
              <a:rPr lang="en-US" dirty="0"/>
              <a:t>As context --- for this capstone project activity, the best scenario that I would want to present is regarding Sales Performance Review. </a:t>
            </a:r>
          </a:p>
          <a:p>
            <a:endParaRPr lang="en-US" dirty="0"/>
          </a:p>
          <a:p>
            <a:r>
              <a:rPr lang="en-US" dirty="0"/>
              <a:t>The target audience would be the Sales Team &amp; Management, having an estimated of 15-20 people.</a:t>
            </a:r>
          </a:p>
          <a:p>
            <a:endParaRPr lang="en-US" dirty="0"/>
          </a:p>
          <a:p>
            <a:r>
              <a:rPr lang="en-US" dirty="0"/>
              <a:t>Under this scenario, the focus or agenda would be about “Celebrating Achievements &amp; Planning for Success”.</a:t>
            </a:r>
          </a:p>
          <a:p>
            <a:endParaRPr lang="en-US" dirty="0"/>
          </a:p>
          <a:p>
            <a:r>
              <a:rPr lang="en-US" dirty="0"/>
              <a:t>Let’s GO!</a:t>
            </a:r>
          </a:p>
          <a:p>
            <a:endParaRPr lang="en-US" dirty="0"/>
          </a:p>
          <a:p>
            <a:endParaRPr lang="en-PH"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002680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our Top Customers, having 17%. </a:t>
            </a:r>
          </a:p>
          <a:p>
            <a:endParaRPr lang="en-US" dirty="0"/>
          </a:p>
          <a:p>
            <a:r>
              <a:rPr lang="en-US" dirty="0"/>
              <a:t>Loyal Customers, 31%. </a:t>
            </a:r>
          </a:p>
          <a:p>
            <a:endParaRPr lang="en-US" dirty="0"/>
          </a:p>
          <a:p>
            <a:r>
              <a:rPr lang="en-US" dirty="0"/>
              <a:t>At Risk/Need Attrition, 31%. </a:t>
            </a:r>
          </a:p>
          <a:p>
            <a:endParaRPr lang="en-US" dirty="0"/>
          </a:p>
          <a:p>
            <a:r>
              <a:rPr lang="en-US" dirty="0"/>
              <a:t>And Customers that need Immediate Attention, 21%.</a:t>
            </a:r>
          </a:p>
          <a:p>
            <a:endParaRPr lang="en-US" dirty="0"/>
          </a:p>
          <a:p>
            <a:r>
              <a:rPr lang="en-US" dirty="0"/>
              <a:t>Creating a whole pie diagram. </a:t>
            </a:r>
          </a:p>
          <a:p>
            <a:endParaRPr lang="en-US" dirty="0"/>
          </a:p>
          <a:p>
            <a:r>
              <a:rPr lang="en-US" dirty="0"/>
              <a:t>To summarize,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273244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--- 17% Top Customer Segment has an average spending of 450.90 pesos, and they make purchases quite frequently with an average frequency of 14 transactions. What's even more remarkable is that their latest purchase history was as recent as December 31, 2022. This demonstrates their loyalty and consistent engagement with our products and services.</a:t>
            </a:r>
          </a:p>
          <a:p>
            <a:pPr algn="l"/>
            <a:endParaRPr lang="en-US" dirty="0"/>
          </a:p>
          <a:p>
            <a:pPr algn="l"/>
            <a:r>
              <a:rPr lang="en-US" dirty="0"/>
              <a:t>Now, contrast that with the --- 21% Customer Segment that requires 'Immediate Attention.' Their average spending stands at 338.95 pesos, and they have an average frequency of 8 purchases. Despite some concerns, we've noticed their latest purchase history was also relatively recent, recorded on December 13, 2022.</a:t>
            </a:r>
          </a:p>
          <a:p>
            <a:pPr algn="l"/>
            <a:endParaRPr lang="en-US" dirty="0"/>
          </a:p>
          <a:p>
            <a:pPr algn="l"/>
            <a:r>
              <a:rPr lang="en-US" dirty="0"/>
              <a:t>The key points of difference between these segments are clear:</a:t>
            </a:r>
          </a:p>
          <a:p>
            <a:pPr algn="l"/>
            <a:r>
              <a:rPr lang="en-US" dirty="0"/>
              <a:t>Spending: The Top Customer Segment showcases higher average spending compared to the Immediate Attention Segment, indicating a greater financial commitment.</a:t>
            </a:r>
          </a:p>
          <a:p>
            <a:pPr algn="l"/>
            <a:r>
              <a:rPr lang="en-US" dirty="0"/>
              <a:t>Frequency: Top Customers engage more frequently, with an average of 14 transactions, whereas Immediate Attention customers have 8 transactions on average.</a:t>
            </a:r>
          </a:p>
          <a:p>
            <a:pPr algn="l"/>
            <a:endParaRPr lang="en-US" dirty="0"/>
          </a:p>
          <a:p>
            <a:pPr algn="l"/>
            <a:r>
              <a:rPr lang="en-US" dirty="0"/>
              <a:t>Now, what valuable insights can we draw from these distinctions?</a:t>
            </a:r>
            <a:br>
              <a:rPr lang="en-US" dirty="0"/>
            </a:br>
            <a:endParaRPr lang="en-US" dirty="0"/>
          </a:p>
          <a:p>
            <a:pPr algn="l"/>
            <a:r>
              <a:rPr lang="en-US" dirty="0"/>
              <a:t>We can see that our customers exhibit diverse behavior patterns. Some are consistent and highly engaged buyers (Top Customers), while others show potential but might need additional attention (Immediate Attention Segment).</a:t>
            </a:r>
            <a:br>
              <a:rPr lang="en-US" dirty="0"/>
            </a:br>
            <a:br>
              <a:rPr lang="en-US" dirty="0"/>
            </a:br>
            <a:r>
              <a:rPr lang="en-US" dirty="0"/>
              <a:t>The Immediate Attention Segment, with its recent purchases, presents an opportunity for growth and improvement. By addressing their concerns or needs promptly, we can potentially turn them into more loyal customers.</a:t>
            </a:r>
          </a:p>
          <a:p>
            <a:pPr algn="l"/>
            <a:endParaRPr lang="en-US" dirty="0"/>
          </a:p>
          <a:p>
            <a:pPr algn="l"/>
            <a:r>
              <a:rPr lang="en-US" dirty="0"/>
              <a:t>Overall, this detailed understanding of our customer segments empowers us to take strategic actions. We can tailor marketing campaigns and communication specifically to the preferences and behaviors of these segments.</a:t>
            </a:r>
          </a:p>
          <a:p>
            <a:pPr algn="l"/>
            <a:endParaRPr lang="en-US" dirty="0"/>
          </a:p>
          <a:p>
            <a:pPr algn="l"/>
            <a:r>
              <a:rPr lang="en-US" dirty="0"/>
              <a:t>But, let's not forget the driving force behind these successes. Who are the sales representatives responsible for nurturing and maintaining these valuable customer relationships?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697507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for us to be able to know our noted sales representatives --- we can apply a similar concept used in customer value segmentation through RFM Analysis. How? </a:t>
            </a:r>
          </a:p>
          <a:p>
            <a:endParaRPr lang="en-US" dirty="0"/>
          </a:p>
          <a:p>
            <a:r>
              <a:rPr lang="en-US" dirty="0"/>
              <a:t>Let’s do a substitution in 3, 2, 1!</a:t>
            </a:r>
          </a:p>
          <a:p>
            <a:endParaRPr lang="en-US" dirty="0"/>
          </a:p>
          <a:p>
            <a:r>
              <a:rPr lang="en-US" dirty="0"/>
              <a:t>Alright! Our sales representative 1 has a one (1) sale amounting to 2,000 pesos last 2 years ago. Meanwhile, our sales representative 2 has four (4) sales amounting to 1,000 pesos each in the last 12 months.</a:t>
            </a:r>
          </a:p>
          <a:p>
            <a:endParaRPr lang="en-US" dirty="0"/>
          </a:p>
          <a:p>
            <a:r>
              <a:rPr lang="en-US" dirty="0"/>
              <a:t>Which one is more valuable?</a:t>
            </a:r>
          </a:p>
          <a:p>
            <a:endParaRPr lang="en-US" dirty="0"/>
          </a:p>
          <a:p>
            <a:r>
              <a:rPr lang="en-US" dirty="0"/>
              <a:t>And that is our sales representative value segmentation using RFM Analysis, we gain a deeper understanding of their contributions --- much like we did with our customers. </a:t>
            </a:r>
          </a:p>
          <a:p>
            <a:endParaRPr lang="en-US" dirty="0"/>
          </a:p>
          <a:p>
            <a:r>
              <a:rPr lang="en-US" dirty="0"/>
              <a:t>So, let's take a look at the breakdown.</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2435417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the Outstanding Customer Handlers, this segment comprises 8% of our sales team. </a:t>
            </a:r>
          </a:p>
          <a:p>
            <a:r>
              <a:rPr lang="en-US" dirty="0"/>
              <a:t>They have consistently demonstrated exceptional performance, earning high praise from our customers.</a:t>
            </a:r>
          </a:p>
          <a:p>
            <a:endParaRPr lang="en-US" dirty="0"/>
          </a:p>
          <a:p>
            <a:r>
              <a:rPr lang="en-US" dirty="0"/>
              <a:t>Moving on to Excellent Customer Handlers, representing 21% of our team. </a:t>
            </a:r>
          </a:p>
          <a:p>
            <a:r>
              <a:rPr lang="en-US" dirty="0"/>
              <a:t>They have been consistently strong performers, contributing significantly to our success.</a:t>
            </a:r>
          </a:p>
          <a:p>
            <a:endParaRPr lang="en-US" dirty="0"/>
          </a:p>
          <a:p>
            <a:r>
              <a:rPr lang="en-US" dirty="0"/>
              <a:t>At Average Customer Handlers segment, we have 6% of our team. </a:t>
            </a:r>
          </a:p>
          <a:p>
            <a:r>
              <a:rPr lang="en-US" dirty="0"/>
              <a:t>They form a crucial part of our sales force, delivering consistent results.</a:t>
            </a:r>
          </a:p>
          <a:p>
            <a:endParaRPr lang="en-US" dirty="0"/>
          </a:p>
          <a:p>
            <a:r>
              <a:rPr lang="en-US" dirty="0"/>
              <a:t>Now, in “At Risk/Need Improvement” category, which makes up 42% of our team. </a:t>
            </a:r>
          </a:p>
          <a:p>
            <a:r>
              <a:rPr lang="en-US" dirty="0"/>
              <a:t>These individuals require our attention and support to enhance their performance.</a:t>
            </a:r>
          </a:p>
          <a:p>
            <a:endParaRPr lang="en-US" dirty="0"/>
          </a:p>
          <a:p>
            <a:r>
              <a:rPr lang="en-US" dirty="0"/>
              <a:t>Lastly, the Immediate Attention segment represents 22% of our team. </a:t>
            </a:r>
          </a:p>
          <a:p>
            <a:r>
              <a:rPr lang="en-US" dirty="0"/>
              <a:t>These individuals require urgent intervention and coaching to address performance issues.</a:t>
            </a:r>
          </a:p>
          <a:p>
            <a:endParaRPr lang="en-US" dirty="0"/>
          </a:p>
          <a:p>
            <a:r>
              <a:rPr lang="en-US" dirty="0"/>
              <a:t>Overall ---</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3062024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Overall, Starting with our ---- Outstanding Sales Representatives which comprises 8% from our sales team, they were able to convert and have these portfolio of accounts:</a:t>
            </a:r>
          </a:p>
          <a:p>
            <a:pPr algn="l"/>
            <a:r>
              <a:rPr lang="en-US" dirty="0"/>
              <a:t>No. of "Need Attention" Accounts: 2</a:t>
            </a:r>
          </a:p>
          <a:p>
            <a:pPr algn="l"/>
            <a:r>
              <a:rPr lang="en-US" dirty="0"/>
              <a:t>No. of "At Risk" Accounts: 2</a:t>
            </a:r>
          </a:p>
          <a:p>
            <a:pPr algn="l"/>
            <a:r>
              <a:rPr lang="en-US" dirty="0"/>
              <a:t>No. of "Loyal" Accounts: 6</a:t>
            </a:r>
          </a:p>
          <a:p>
            <a:pPr algn="l"/>
            <a:r>
              <a:rPr lang="en-US" dirty="0"/>
              <a:t>No. of "Top" Accounts: 3</a:t>
            </a:r>
          </a:p>
          <a:p>
            <a:pPr algn="l"/>
            <a:endParaRPr lang="en-US" dirty="0"/>
          </a:p>
          <a:p>
            <a:pPr algn="l"/>
            <a:r>
              <a:rPr lang="en-US" dirty="0"/>
              <a:t>Now, let's turn our attention to the --- Immediate Attention Sales Representative segment which comprises 22% from our sales team. They are also handling various accounts, and here's the breakdown of their account performance:</a:t>
            </a:r>
          </a:p>
          <a:p>
            <a:pPr algn="l"/>
            <a:r>
              <a:rPr lang="en-US" dirty="0"/>
              <a:t>No. of "Need Attention" Accounts: 3</a:t>
            </a:r>
          </a:p>
          <a:p>
            <a:pPr algn="l"/>
            <a:r>
              <a:rPr lang="en-US" dirty="0"/>
              <a:t>No. of "At Risk" Accounts: 5</a:t>
            </a:r>
          </a:p>
          <a:p>
            <a:pPr algn="l"/>
            <a:r>
              <a:rPr lang="en-US" dirty="0"/>
              <a:t>No. of "Loyal" Accounts: 3</a:t>
            </a:r>
          </a:p>
          <a:p>
            <a:pPr algn="l"/>
            <a:r>
              <a:rPr lang="en-US" dirty="0"/>
              <a:t>No. of "Top" Accounts: 2</a:t>
            </a:r>
          </a:p>
          <a:p>
            <a:pPr algn="l"/>
            <a:endParaRPr lang="en-US" dirty="0"/>
          </a:p>
          <a:p>
            <a:pPr algn="l"/>
            <a:r>
              <a:rPr lang="en-US" dirty="0"/>
              <a:t>To understand the difference in performance, we can observe some key points:</a:t>
            </a:r>
          </a:p>
          <a:p>
            <a:pPr algn="l"/>
            <a:endParaRPr lang="en-US" dirty="0"/>
          </a:p>
          <a:p>
            <a:pPr algn="l"/>
            <a:r>
              <a:rPr lang="en-US" dirty="0"/>
              <a:t> Our Outstanding Sales Representatives have a higher number of "Loyal" and "Top" accounts, indicating their success in maintaining strong client relationships and achieving remarkable results.</a:t>
            </a:r>
          </a:p>
          <a:p>
            <a:pPr algn="l"/>
            <a:endParaRPr lang="en-US" dirty="0"/>
          </a:p>
          <a:p>
            <a:pPr algn="l"/>
            <a:r>
              <a:rPr lang="en-US" dirty="0"/>
              <a:t> On the other hand, the Immediate Attention Sales Representatives have a higher number of "At Risk" accounts, suggesting areas that require immediate attention and improvement.</a:t>
            </a:r>
          </a:p>
          <a:p>
            <a:pPr algn="l"/>
            <a:endParaRPr lang="en-US" dirty="0"/>
          </a:p>
          <a:p>
            <a:pPr algn="l"/>
            <a:r>
              <a:rPr lang="en-US" dirty="0"/>
              <a:t>These are the difference in performance between the outstanding sales representative segment compared to immediate attention sales representative segment in terms of the success on the accounts they are currently handling.</a:t>
            </a:r>
          </a:p>
          <a:p>
            <a:pPr algn="l"/>
            <a:endParaRPr lang="en-US" dirty="0"/>
          </a:p>
          <a:p>
            <a:pPr algn="l"/>
            <a:r>
              <a:rPr lang="en-US" dirty="0"/>
              <a:t>What can we learn from this  Sales Representative Value Segmentation? </a:t>
            </a:r>
            <a:br>
              <a:rPr lang="en-US" dirty="0"/>
            </a:br>
            <a:endParaRPr lang="en-US" dirty="0"/>
          </a:p>
          <a:p>
            <a:pPr algn="l"/>
            <a:r>
              <a:rPr lang="en-US" dirty="0"/>
              <a:t>As a context, we have a diverse sales team with varying levels of performance. </a:t>
            </a:r>
          </a:p>
          <a:p>
            <a:pPr algn="l"/>
            <a:endParaRPr lang="en-US" dirty="0"/>
          </a:p>
          <a:p>
            <a:pPr algn="l"/>
            <a:r>
              <a:rPr lang="en-US" dirty="0"/>
              <a:t>Recognizing these segments allows us to allocate resources effectively, provide targeted support, and drive success across our account portfolios.</a:t>
            </a:r>
          </a:p>
          <a:p>
            <a:pPr algn="l"/>
            <a:endParaRPr lang="en-US" dirty="0"/>
          </a:p>
          <a:p>
            <a:pPr algn="l"/>
            <a:r>
              <a:rPr lang="en-US" dirty="0"/>
              <a:t>In conclusion, we can implement tailored strategies to nurture their growth --- whether it's maintaining excellence or achieving improvement.</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3859663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presentation has provided us with invaluable insights into our yearly sales performance. </a:t>
            </a:r>
          </a:p>
          <a:p>
            <a:endParaRPr lang="en-US" dirty="0"/>
          </a:p>
          <a:p>
            <a:r>
              <a:rPr lang="en-US" dirty="0"/>
              <a:t>We've reviewed our growth trends, conversion rates, and customer value segmentation. Additionally, we've recognized our outstanding sales representatives and addressed the importance of tailored strategies for various sales segments.</a:t>
            </a:r>
          </a:p>
          <a:p>
            <a:endParaRPr lang="en-US" dirty="0"/>
          </a:p>
          <a:p>
            <a:r>
              <a:rPr lang="en-US" dirty="0"/>
              <a:t>Before we conclude, I want to express my sincere gratitude to each one of you for your presence today. Your engagement and dedication to our shared goals are the driving force behind our success.</a:t>
            </a:r>
          </a:p>
          <a:p>
            <a:endParaRPr lang="en-US" dirty="0"/>
          </a:p>
          <a:p>
            <a:r>
              <a:rPr lang="en-US" dirty="0"/>
              <a:t>As we move forward, --- remember, our success is a collective effort, and together, we have the power to reach new heights. </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420932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WHAT’s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Recognizing the performance differences empowers us to allocate resources wisely, offer precise support, and enhance success across our account portfolios.“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I'd like to open the floor for any questions or discussions you may have. Please feel free to share your thoughts, and let's engage in a productive dialogue. Thank you!</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101928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ladies and gentlemen!</a:t>
            </a:r>
          </a:p>
          <a:p>
            <a:endParaRPr lang="en-US" dirty="0"/>
          </a:p>
          <a:p>
            <a:r>
              <a:rPr lang="en-US" dirty="0"/>
              <a:t>Thank you for joining us today. </a:t>
            </a:r>
          </a:p>
          <a:p>
            <a:endParaRPr lang="en-US" dirty="0"/>
          </a:p>
          <a:p>
            <a:r>
              <a:rPr lang="en-US" dirty="0"/>
              <a:t>I’m Juven Dale Q. Colaste, thrilled to take you through our Sales Performance Review. </a:t>
            </a:r>
          </a:p>
          <a:p>
            <a:endParaRPr lang="en-US" dirty="0"/>
          </a:p>
          <a:p>
            <a:r>
              <a:rPr lang="en-US" dirty="0"/>
              <a:t>------------------------------------</a:t>
            </a:r>
          </a:p>
          <a:p>
            <a:r>
              <a:rPr lang="en-US" dirty="0"/>
              <a:t>Today, we'll cover key insights into our sales performance, recognize the achievements of our dedicated sales team, and discuss our future strategies.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navigate through today's discussion:</a:t>
            </a:r>
          </a:p>
          <a:p>
            <a:endParaRPr lang="en-US" dirty="0"/>
          </a:p>
          <a:p>
            <a:r>
              <a:rPr lang="en-US" dirty="0"/>
              <a:t>We'll start by setting the stage for our presentation --- INTRODUCTION, To provide context and highlight the data sources and importance of this review.</a:t>
            </a:r>
          </a:p>
          <a:p>
            <a:endParaRPr lang="en-US" dirty="0"/>
          </a:p>
          <a:p>
            <a:r>
              <a:rPr lang="en-US" dirty="0"/>
              <a:t>Next, we will dive into the heart of the matter --- our Overall Sales Overview, a detailed overview of our sales performance.  We'll discuss key metrics, growth percentages, and notable achievements that defined our years.</a:t>
            </a:r>
          </a:p>
          <a:p>
            <a:endParaRPr lang="en-US" dirty="0"/>
          </a:p>
          <a:p>
            <a:r>
              <a:rPr lang="en-US" dirty="0"/>
              <a:t>We will then shift our focus to our vanguards, the face of our success, our  --- exceptional Sales Team.</a:t>
            </a:r>
          </a:p>
          <a:p>
            <a:r>
              <a:rPr lang="en-US" dirty="0"/>
              <a:t>We will take a moment to recognize and celebrate their outstanding efforts and contributions.</a:t>
            </a:r>
          </a:p>
          <a:p>
            <a:endParaRPr lang="en-US" dirty="0"/>
          </a:p>
          <a:p>
            <a:r>
              <a:rPr lang="en-US" dirty="0"/>
              <a:t>Followed by --- Summary, we will wrap up today's discussion by expressing our gratitude for the presence and highlighting our shared commitment to an even more prosperous future.</a:t>
            </a:r>
          </a:p>
          <a:p>
            <a:endParaRPr lang="en-US" dirty="0"/>
          </a:p>
          <a:p>
            <a:r>
              <a:rPr lang="en-US" dirty="0"/>
              <a:t>And Finally, looking forward on our --- “What’s Next” to outline our questions or discussions we may have.</a:t>
            </a:r>
          </a:p>
          <a:p>
            <a:endParaRPr lang="en-US" dirty="0"/>
          </a:p>
          <a:p>
            <a:r>
              <a:rPr lang="en-US" dirty="0"/>
              <a:t>Are we ready?</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Profits are up, and losses are 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 will review our sales progress from the last five (5) years to gain insight and adjustments to our incoming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I used to do the review comes from the Excel files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invoices.xls: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gather information on Order Date, Meal Price, and Company Id for yearly sales trends.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orderleads.xls: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assess our yearly conversion rates and Order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salesteam.xls: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recognize the contributions of each Sales Representatives and their respective accounts over the past years.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6716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results from the  last five (5) years, 2018 – 2022.</a:t>
            </a:r>
          </a:p>
          <a:p>
            <a:endParaRPr lang="en-US" dirty="0"/>
          </a:p>
          <a:p>
            <a:r>
              <a:rPr lang="en-US" dirty="0"/>
              <a:t>To start, we will begin with a line chart of our sales data!</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18357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our line chart starts in 2018 at 4.03 million pesos in total sales.</a:t>
            </a:r>
          </a:p>
          <a:p>
            <a:endParaRPr lang="en-US" dirty="0"/>
          </a:p>
          <a:p>
            <a:r>
              <a:rPr lang="en-US" dirty="0"/>
              <a:t>We maintained this level in 2019 and 2020 --- however, it slightly dipped to 4.01 million in 2020, followed by a modest increase to 4.02 million in 2021, and a significant boost to 4.07 million in 2022.</a:t>
            </a:r>
          </a:p>
          <a:p>
            <a:endParaRPr lang="en-US" dirty="0"/>
          </a:p>
          <a:p>
            <a:r>
              <a:rPr lang="en-US" dirty="0"/>
              <a:t>Despite facing setbacks in 2019 to 2021 due to the pandemic, we made a strong comeback in --- 2022 with a sales growth of 1.30%. While this growth may seem modest, it amounts to an additional 52,255.00 pesos. Which means, we still consistently maintained our total sales of above 4 million pesos each year. </a:t>
            </a:r>
          </a:p>
          <a:p>
            <a:endParaRPr lang="en-US" dirty="0"/>
          </a:p>
          <a:p>
            <a:endParaRPr lang="en-US" dirty="0"/>
          </a:p>
          <a:p>
            <a:r>
              <a:rPr lang="en-US" dirty="0"/>
              <a:t>And over these years, we --- had an overall sales growth rate of 0.88.</a:t>
            </a:r>
          </a:p>
          <a:p>
            <a:endParaRPr lang="en-US" dirty="0"/>
          </a:p>
          <a:p>
            <a:r>
              <a:rPr lang="en-US" dirty="0"/>
              <a:t>This means, on top of our 4 million baseline from 2018 --- 35,393.00 pesos has been added representing our growth and ability to adapt and thrive in a changing market. </a:t>
            </a:r>
          </a:p>
          <a:p>
            <a:endParaRPr lang="en-US" dirty="0"/>
          </a:p>
          <a:p>
            <a:r>
              <a:rPr lang="en-US" dirty="0"/>
              <a:t>Now, these figures were made possible by having a closer look at our conversion rates.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417300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2018, our conversion rate was 80.72%, setting the baseline for our performance. </a:t>
            </a:r>
          </a:p>
          <a:p>
            <a:endParaRPr lang="en-US" dirty="0"/>
          </a:p>
          <a:p>
            <a:r>
              <a:rPr lang="en-US" dirty="0"/>
              <a:t>Despite fluctuations in our total sales in 2019 and 2020 due to pandemic, our conversion rate consistently remained above 80%.</a:t>
            </a:r>
          </a:p>
          <a:p>
            <a:endParaRPr lang="en-US" dirty="0"/>
          </a:p>
          <a:p>
            <a:r>
              <a:rPr lang="en-US" dirty="0"/>
              <a:t>And at 2021, we experienced significant growth with a conversion rate of 84.84%.</a:t>
            </a:r>
          </a:p>
          <a:p>
            <a:endParaRPr lang="en-US" dirty="0"/>
          </a:p>
          <a:p>
            <a:r>
              <a:rPr lang="en-US" dirty="0"/>
              <a:t>The momentum continued into 2022, where we achieved an impressive 87.54% conversion rate, marking substantial progress.</a:t>
            </a:r>
          </a:p>
          <a:p>
            <a:endParaRPr lang="en-US" dirty="0"/>
          </a:p>
          <a:p>
            <a:r>
              <a:rPr lang="en-US" dirty="0"/>
              <a:t>This means our --- overall conversion rate growth from the 2018 baseline to 2022 is 8.45%. </a:t>
            </a:r>
          </a:p>
          <a:p>
            <a:endParaRPr lang="en-US" dirty="0"/>
          </a:p>
          <a:p>
            <a:r>
              <a:rPr lang="en-US" dirty="0"/>
              <a:t>In practical terms, this translates to an additional 8,448 orders compared to our 2018 baseline.</a:t>
            </a:r>
          </a:p>
          <a:p>
            <a:endParaRPr lang="en-US" dirty="0"/>
          </a:p>
          <a:p>
            <a:r>
              <a:rPr lang="en-US" dirty="0"/>
              <a:t>On average, we maintained --- a 2.07% annual average conversion rate growth. </a:t>
            </a:r>
          </a:p>
          <a:p>
            <a:endParaRPr lang="en-US" dirty="0"/>
          </a:p>
          <a:p>
            <a:r>
              <a:rPr lang="en-US" dirty="0"/>
              <a:t>This implies that each succeeding year, we at least secured an additional 2,066 orders.</a:t>
            </a:r>
          </a:p>
          <a:p>
            <a:endParaRPr lang="en-US" dirty="0"/>
          </a:p>
          <a:p>
            <a:r>
              <a:rPr lang="en-US" dirty="0"/>
              <a:t>What can we learn from this data? </a:t>
            </a:r>
          </a:p>
          <a:p>
            <a:endParaRPr lang="en-US" dirty="0"/>
          </a:p>
          <a:p>
            <a:r>
              <a:rPr lang="en-US" dirty="0"/>
              <a:t>Over the years, we've not only maintained a solid conversion rate but have also witnessed consistent growth. The most notable increase occurred in 2021, highlighting the effectiveness of our strategies in capturing more conversions.</a:t>
            </a:r>
          </a:p>
          <a:p>
            <a:endParaRPr lang="en-US" dirty="0"/>
          </a:p>
          <a:p>
            <a:r>
              <a:rPr lang="en-US" dirty="0"/>
              <a:t>As we look ahead, our challenge is to sustain and build upon this growth trend. </a:t>
            </a:r>
          </a:p>
          <a:p>
            <a:endParaRPr lang="en-US" dirty="0"/>
          </a:p>
          <a:p>
            <a:r>
              <a:rPr lang="en-US" dirty="0"/>
              <a:t>Now that we've explored our sales performance and conversion rates, let's shift our focus to a powerful strategy that helps us better understand and cater to our valued customers: Customer Value Segmentation.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3184828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Value Segmentation --- is a strategy used by businesses to categorize their customers into different groups based on their value to the company. </a:t>
            </a:r>
          </a:p>
          <a:p>
            <a:endParaRPr lang="en-US" dirty="0"/>
          </a:p>
          <a:p>
            <a:r>
              <a:rPr lang="en-US" dirty="0"/>
              <a:t>This segmentation allows us to tailor our approach to each group, ensuring that we maximize our efforts and provide the best possible service.</a:t>
            </a:r>
          </a:p>
          <a:p>
            <a:endParaRPr lang="en-US" dirty="0"/>
          </a:p>
          <a:p>
            <a:r>
              <a:rPr lang="en-US" dirty="0"/>
              <a:t>According to this strategy, we classify our customers into four key segments:</a:t>
            </a:r>
          </a:p>
          <a:p>
            <a:endParaRPr lang="en-US" dirty="0"/>
          </a:p>
          <a:p>
            <a:r>
              <a:rPr lang="en-US" dirty="0"/>
              <a:t>First, we have our 'Top Customers.' These are the customers who consistently contribute the highest revenue, make frequent and substantial purchases, and often have a long-term relationship with our company.</a:t>
            </a:r>
          </a:p>
          <a:p>
            <a:endParaRPr lang="en-US" dirty="0"/>
          </a:p>
          <a:p>
            <a:r>
              <a:rPr lang="en-US" dirty="0"/>
              <a:t>Next, we have 'Loyal Customers.' These are the customers who consistently choose to do business with us over an extended period of time, demonstrating their trust and satisfaction.</a:t>
            </a:r>
          </a:p>
          <a:p>
            <a:endParaRPr lang="en-US" dirty="0"/>
          </a:p>
          <a:p>
            <a:r>
              <a:rPr lang="en-US" dirty="0"/>
              <a:t>Moving on, we encounter the 'At Risk/Need Attrition' segment. These are customers who may be showing signs of reduced engagement, decreased purchasing activity, or dissatisfaction with our products or services. It's crucial for us to identify and address their concerns promptly.</a:t>
            </a:r>
          </a:p>
          <a:p>
            <a:endParaRPr lang="en-US" dirty="0"/>
          </a:p>
          <a:p>
            <a:r>
              <a:rPr lang="en-US" dirty="0"/>
              <a:t>Lastly, we have the 'Immediate Attention' segment. These are customers that require urgent and immediate action or intervention. This signifies that there is a critical issue, problem, or opportunity that needs to be addressed promptly to ensure customer satisfaction and seize valuable opportunities.</a:t>
            </a:r>
          </a:p>
          <a:p>
            <a:endParaRPr lang="en-US" dirty="0"/>
          </a:p>
          <a:p>
            <a:r>
              <a:rPr lang="en-US" dirty="0"/>
              <a:t>Now, let me illustrate the significance of this strategy with a practical example using RFM Analysis.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3553548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(2) customers. </a:t>
            </a:r>
          </a:p>
          <a:p>
            <a:endParaRPr lang="en-US" dirty="0"/>
          </a:p>
          <a:p>
            <a:r>
              <a:rPr lang="en-US" dirty="0"/>
              <a:t>One (1) customer has a total spend of 2,000.00 pesos. </a:t>
            </a:r>
          </a:p>
          <a:p>
            <a:r>
              <a:rPr lang="en-US" dirty="0"/>
              <a:t>While the other has a total spend of 1,000 pesos. </a:t>
            </a:r>
          </a:p>
          <a:p>
            <a:endParaRPr lang="en-US" dirty="0"/>
          </a:p>
          <a:p>
            <a:r>
              <a:rPr lang="en-US" dirty="0"/>
              <a:t>Which one is more valuable? The first, right?</a:t>
            </a:r>
          </a:p>
          <a:p>
            <a:endParaRPr lang="en-US" dirty="0"/>
          </a:p>
          <a:p>
            <a:r>
              <a:rPr lang="en-US" dirty="0"/>
              <a:t>-----------------------------</a:t>
            </a:r>
          </a:p>
          <a:p>
            <a:r>
              <a:rPr lang="en-US" dirty="0"/>
              <a:t>Now, our dataset expands to the customer’s purchase history. </a:t>
            </a:r>
          </a:p>
          <a:p>
            <a:endParaRPr lang="en-US" dirty="0"/>
          </a:p>
          <a:p>
            <a:r>
              <a:rPr lang="en-US" dirty="0"/>
              <a:t>Our first customer has one purchase history 2 years ago. --- While the other has four (4) purchase history in the last twelve (12) months. </a:t>
            </a:r>
          </a:p>
          <a:p>
            <a:r>
              <a:rPr lang="en-US" dirty="0"/>
              <a:t>Which one is now more valuable?</a:t>
            </a:r>
          </a:p>
          <a:p>
            <a:endParaRPr lang="en-US" dirty="0"/>
          </a:p>
          <a:p>
            <a:r>
              <a:rPr lang="en-US" dirty="0"/>
              <a:t>And that is our customer value segmentation using RFM Analysis stands for:</a:t>
            </a:r>
          </a:p>
          <a:p>
            <a:endParaRPr lang="en-US" dirty="0"/>
          </a:p>
          <a:p>
            <a:r>
              <a:rPr lang="en-US" dirty="0"/>
              <a:t>Recency, Frequency and Monetary.</a:t>
            </a:r>
          </a:p>
          <a:p>
            <a:endParaRPr lang="en-US" dirty="0"/>
          </a:p>
          <a:p>
            <a:r>
              <a:rPr lang="en-US" dirty="0"/>
              <a:t>Recency, refers to how recently a customer has made a purchase. In our case, 2 years ago for customer one(1) and last 12 months for customer two (2).</a:t>
            </a:r>
          </a:p>
          <a:p>
            <a:endParaRPr lang="en-US" dirty="0"/>
          </a:p>
          <a:p>
            <a:r>
              <a:rPr lang="en-US" dirty="0"/>
              <a:t>Frequency, measures how often a customer makes a purchase within a defined time frame. That would be once for customer one (1) and four (4) times for customer two (2).</a:t>
            </a:r>
          </a:p>
          <a:p>
            <a:endParaRPr lang="en-US" dirty="0"/>
          </a:p>
          <a:p>
            <a:r>
              <a:rPr lang="en-US" dirty="0"/>
              <a:t>Monetary, represents the total monetary value of a customer's purchases within a specified time frame. 2,000 pesos for customer one (1) and 1,000 pesos for customer two (2) for each purchase.</a:t>
            </a:r>
          </a:p>
          <a:p>
            <a:endParaRPr lang="en-US" dirty="0"/>
          </a:p>
          <a:p>
            <a:r>
              <a:rPr lang="en-US" dirty="0"/>
              <a:t>Through this Analysis Technique, we were able to come up with this customer segmentation distribution.</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225346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12/1/2023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slideLayout" Target="../slideLayouts/slideLayout9.xml"/><Relationship Id="rId7" Type="http://schemas.openxmlformats.org/officeDocument/2006/relationships/chart" Target="../charts/chart5.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chart" Target="../charts/chart4.xml"/><Relationship Id="rId11" Type="http://schemas.openxmlformats.org/officeDocument/2006/relationships/image" Target="../media/image1.png"/><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notesSlide" Target="../notesSlides/notesSlide10.xml"/><Relationship Id="rId9" Type="http://schemas.openxmlformats.org/officeDocument/2006/relationships/chart" Target="../charts/chart7.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chart" Target="../charts/chart11.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image" Target="../media/image8.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slideLayout" Target="../slideLayouts/slideLayout9.xml"/><Relationship Id="rId7" Type="http://schemas.openxmlformats.org/officeDocument/2006/relationships/chart" Target="../charts/chart14.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chart" Target="../charts/chart13.xml"/><Relationship Id="rId11" Type="http://schemas.openxmlformats.org/officeDocument/2006/relationships/image" Target="../media/image1.png"/><Relationship Id="rId5" Type="http://schemas.openxmlformats.org/officeDocument/2006/relationships/chart" Target="../charts/chart12.xml"/><Relationship Id="rId10" Type="http://schemas.openxmlformats.org/officeDocument/2006/relationships/chart" Target="../charts/chart17.xml"/><Relationship Id="rId4" Type="http://schemas.openxmlformats.org/officeDocument/2006/relationships/notesSlide" Target="../notesSlides/notesSlide13.xml"/><Relationship Id="rId9" Type="http://schemas.openxmlformats.org/officeDocument/2006/relationships/chart" Target="../charts/chart16.xml"/></Relationships>
</file>

<file path=ppt/slides/_rels/slide14.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slideLayout" Target="../slideLayouts/slideLayout9.xml"/><Relationship Id="rId7" Type="http://schemas.openxmlformats.org/officeDocument/2006/relationships/chart" Target="../charts/chart20.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5.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14.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tags" Target="../tags/tag2.xml"/><Relationship Id="rId6" Type="http://schemas.openxmlformats.org/officeDocument/2006/relationships/image" Target="../media/image2.jp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tmp"/><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chart" Target="../charts/char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D9635-79E2-485C-B6D0-30844D1C3ECD}"/>
              </a:ext>
            </a:extLst>
          </p:cNvPr>
          <p:cNvSpPr>
            <a:spLocks noGrp="1"/>
          </p:cNvSpPr>
          <p:nvPr>
            <p:ph type="body" sz="quarter" idx="12"/>
          </p:nvPr>
        </p:nvSpPr>
        <p:spPr/>
        <p:txBody>
          <a:bodyPr/>
          <a:lstStyle/>
          <a:p>
            <a:pPr marL="0" indent="0">
              <a:buNone/>
            </a:pPr>
            <a:r>
              <a:rPr lang="en-US" dirty="0"/>
              <a:t>4.5 Capstone Project Activity:</a:t>
            </a:r>
            <a:br>
              <a:rPr lang="en-US" dirty="0"/>
            </a:br>
            <a:endParaRPr lang="en-US" dirty="0"/>
          </a:p>
          <a:p>
            <a:pPr lvl="1">
              <a:buFont typeface="Wingdings" panose="05000000000000000000" pitchFamily="2" charset="2"/>
              <a:buChar char="q"/>
            </a:pPr>
            <a:r>
              <a:rPr lang="en-US" dirty="0"/>
              <a:t>Think of the best scenario that you would want to present.</a:t>
            </a:r>
          </a:p>
          <a:p>
            <a:pPr lvl="1">
              <a:buFont typeface="Wingdings" panose="05000000000000000000" pitchFamily="2" charset="2"/>
              <a:buChar char="q"/>
            </a:pPr>
            <a:r>
              <a:rPr lang="en-US" dirty="0"/>
              <a:t>Identify your set of target audience.</a:t>
            </a:r>
          </a:p>
          <a:p>
            <a:pPr lvl="1">
              <a:buFont typeface="Wingdings" panose="05000000000000000000" pitchFamily="2" charset="2"/>
              <a:buChar char="q"/>
            </a:pPr>
            <a:r>
              <a:rPr lang="en-US" dirty="0"/>
              <a:t>Choose a topic you want to present.</a:t>
            </a:r>
            <a:endParaRPr lang="en-PH" dirty="0"/>
          </a:p>
        </p:txBody>
      </p:sp>
      <p:sp>
        <p:nvSpPr>
          <p:cNvPr id="4" name="Title 3">
            <a:extLst>
              <a:ext uri="{FF2B5EF4-FFF2-40B4-BE49-F238E27FC236}">
                <a16:creationId xmlns:a16="http://schemas.microsoft.com/office/drawing/2014/main" id="{ADFA8373-4A7F-449B-BE95-376B6570A4BB}"/>
              </a:ext>
            </a:extLst>
          </p:cNvPr>
          <p:cNvSpPr>
            <a:spLocks noGrp="1"/>
          </p:cNvSpPr>
          <p:nvPr>
            <p:ph type="title"/>
          </p:nvPr>
        </p:nvSpPr>
        <p:spPr>
          <a:xfrm>
            <a:off x="660400" y="805213"/>
            <a:ext cx="6293294" cy="830997"/>
          </a:xfrm>
        </p:spPr>
        <p:txBody>
          <a:bodyPr/>
          <a:lstStyle/>
          <a:p>
            <a:r>
              <a:rPr lang="en-US" dirty="0"/>
              <a:t>Context</a:t>
            </a:r>
            <a:endParaRPr lang="en-PH" dirty="0"/>
          </a:p>
        </p:txBody>
      </p:sp>
      <p:grpSp>
        <p:nvGrpSpPr>
          <p:cNvPr id="21" name="Group 20">
            <a:extLst>
              <a:ext uri="{FF2B5EF4-FFF2-40B4-BE49-F238E27FC236}">
                <a16:creationId xmlns:a16="http://schemas.microsoft.com/office/drawing/2014/main" id="{91A1216E-980A-4279-945E-9BD882D2C7CA}"/>
              </a:ext>
            </a:extLst>
          </p:cNvPr>
          <p:cNvGrpSpPr/>
          <p:nvPr/>
        </p:nvGrpSpPr>
        <p:grpSpPr>
          <a:xfrm>
            <a:off x="7090227" y="1636210"/>
            <a:ext cx="2160000" cy="2160000"/>
            <a:chOff x="7090227" y="1636210"/>
            <a:chExt cx="2160000" cy="2160000"/>
          </a:xfrm>
        </p:grpSpPr>
        <p:sp>
          <p:nvSpPr>
            <p:cNvPr id="5" name="Rectangle 4">
              <a:extLst>
                <a:ext uri="{FF2B5EF4-FFF2-40B4-BE49-F238E27FC236}">
                  <a16:creationId xmlns:a16="http://schemas.microsoft.com/office/drawing/2014/main" id="{E1F3BE27-0B6A-47D9-9D2F-012D47064EF0}"/>
                </a:ext>
              </a:extLst>
            </p:cNvPr>
            <p:cNvSpPr/>
            <p:nvPr/>
          </p:nvSpPr>
          <p:spPr>
            <a:xfrm>
              <a:off x="7090227" y="1636210"/>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a:solidFill>
                  <a:srgbClr val="002060"/>
                </a:solidFill>
              </a:endParaRPr>
            </a:p>
          </p:txBody>
        </p:sp>
        <p:sp>
          <p:nvSpPr>
            <p:cNvPr id="10" name="TextBox 9">
              <a:extLst>
                <a:ext uri="{FF2B5EF4-FFF2-40B4-BE49-F238E27FC236}">
                  <a16:creationId xmlns:a16="http://schemas.microsoft.com/office/drawing/2014/main" id="{32C7F179-01AE-4C79-9C4F-72C633C41B90}"/>
                </a:ext>
              </a:extLst>
            </p:cNvPr>
            <p:cNvSpPr txBox="1"/>
            <p:nvPr/>
          </p:nvSpPr>
          <p:spPr>
            <a:xfrm>
              <a:off x="7176977" y="1758783"/>
              <a:ext cx="1935125" cy="338554"/>
            </a:xfrm>
            <a:prstGeom prst="rect">
              <a:avLst/>
            </a:prstGeom>
            <a:noFill/>
          </p:spPr>
          <p:txBody>
            <a:bodyPr wrap="square" rtlCol="0">
              <a:spAutoFit/>
            </a:bodyPr>
            <a:lstStyle/>
            <a:p>
              <a:pPr algn="ctr"/>
              <a:r>
                <a:rPr lang="en-US" sz="1600" b="1" u="sng" dirty="0">
                  <a:solidFill>
                    <a:schemeClr val="bg1"/>
                  </a:solidFill>
                </a:rPr>
                <a:t>Scenario</a:t>
              </a:r>
              <a:endParaRPr lang="en-PH" sz="1600" b="1" u="sng" dirty="0">
                <a:solidFill>
                  <a:schemeClr val="bg1"/>
                </a:solidFill>
              </a:endParaRPr>
            </a:p>
          </p:txBody>
        </p:sp>
      </p:grpSp>
      <p:sp>
        <p:nvSpPr>
          <p:cNvPr id="11" name="TextBox 10">
            <a:extLst>
              <a:ext uri="{FF2B5EF4-FFF2-40B4-BE49-F238E27FC236}">
                <a16:creationId xmlns:a16="http://schemas.microsoft.com/office/drawing/2014/main" id="{0B768599-E598-4574-A3BD-6A8EB5041C20}"/>
              </a:ext>
            </a:extLst>
          </p:cNvPr>
          <p:cNvSpPr txBox="1"/>
          <p:nvPr/>
        </p:nvSpPr>
        <p:spPr>
          <a:xfrm>
            <a:off x="7283317" y="2308595"/>
            <a:ext cx="1758659" cy="1015663"/>
          </a:xfrm>
          <a:prstGeom prst="rect">
            <a:avLst/>
          </a:prstGeom>
          <a:noFill/>
        </p:spPr>
        <p:txBody>
          <a:bodyPr wrap="square" rtlCol="0">
            <a:spAutoFit/>
          </a:bodyPr>
          <a:lstStyle/>
          <a:p>
            <a:pPr algn="ctr"/>
            <a:r>
              <a:rPr lang="en-PH" sz="2000" b="1" dirty="0">
                <a:solidFill>
                  <a:schemeClr val="accent4">
                    <a:lumMod val="60000"/>
                    <a:lumOff val="40000"/>
                  </a:schemeClr>
                </a:solidFill>
              </a:rPr>
              <a:t>Sales Performance Review</a:t>
            </a:r>
          </a:p>
        </p:txBody>
      </p:sp>
      <p:grpSp>
        <p:nvGrpSpPr>
          <p:cNvPr id="24" name="Group 23">
            <a:extLst>
              <a:ext uri="{FF2B5EF4-FFF2-40B4-BE49-F238E27FC236}">
                <a16:creationId xmlns:a16="http://schemas.microsoft.com/office/drawing/2014/main" id="{196F0368-1637-4D35-BB85-AC5D71B265AF}"/>
              </a:ext>
            </a:extLst>
          </p:cNvPr>
          <p:cNvGrpSpPr/>
          <p:nvPr/>
        </p:nvGrpSpPr>
        <p:grpSpPr>
          <a:xfrm>
            <a:off x="7073384" y="3907713"/>
            <a:ext cx="2160000" cy="2160000"/>
            <a:chOff x="7073384" y="3907713"/>
            <a:chExt cx="2160000" cy="2160000"/>
          </a:xfrm>
        </p:grpSpPr>
        <p:sp>
          <p:nvSpPr>
            <p:cNvPr id="7" name="Rectangle 6">
              <a:extLst>
                <a:ext uri="{FF2B5EF4-FFF2-40B4-BE49-F238E27FC236}">
                  <a16:creationId xmlns:a16="http://schemas.microsoft.com/office/drawing/2014/main" id="{C20504D7-DD86-4698-A18D-67EA9C68009E}"/>
                </a:ext>
              </a:extLst>
            </p:cNvPr>
            <p:cNvSpPr/>
            <p:nvPr/>
          </p:nvSpPr>
          <p:spPr>
            <a:xfrm>
              <a:off x="7073384" y="3907713"/>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002060"/>
                </a:solidFill>
              </a:endParaRPr>
            </a:p>
          </p:txBody>
        </p:sp>
        <p:sp>
          <p:nvSpPr>
            <p:cNvPr id="12" name="TextBox 11">
              <a:extLst>
                <a:ext uri="{FF2B5EF4-FFF2-40B4-BE49-F238E27FC236}">
                  <a16:creationId xmlns:a16="http://schemas.microsoft.com/office/drawing/2014/main" id="{28D09944-3A6F-4677-918C-7D70CD8DF84F}"/>
                </a:ext>
              </a:extLst>
            </p:cNvPr>
            <p:cNvSpPr txBox="1"/>
            <p:nvPr/>
          </p:nvSpPr>
          <p:spPr>
            <a:xfrm>
              <a:off x="7180521" y="4058960"/>
              <a:ext cx="1935125" cy="338554"/>
            </a:xfrm>
            <a:prstGeom prst="rect">
              <a:avLst/>
            </a:prstGeom>
            <a:noFill/>
          </p:spPr>
          <p:txBody>
            <a:bodyPr wrap="square" rtlCol="0">
              <a:spAutoFit/>
            </a:bodyPr>
            <a:lstStyle/>
            <a:p>
              <a:pPr algn="ctr"/>
              <a:r>
                <a:rPr lang="en-US" sz="1600" b="1" u="sng" dirty="0">
                  <a:solidFill>
                    <a:schemeClr val="bg1"/>
                  </a:solidFill>
                </a:rPr>
                <a:t>Target Audience</a:t>
              </a:r>
              <a:endParaRPr lang="en-PH" sz="1600" b="1" u="sng" dirty="0">
                <a:solidFill>
                  <a:schemeClr val="bg1"/>
                </a:solidFill>
              </a:endParaRPr>
            </a:p>
          </p:txBody>
        </p:sp>
      </p:grpSp>
      <p:sp>
        <p:nvSpPr>
          <p:cNvPr id="13" name="TextBox 12">
            <a:extLst>
              <a:ext uri="{FF2B5EF4-FFF2-40B4-BE49-F238E27FC236}">
                <a16:creationId xmlns:a16="http://schemas.microsoft.com/office/drawing/2014/main" id="{B3F3B30C-7647-47F3-8042-D292D556CFEA}"/>
              </a:ext>
            </a:extLst>
          </p:cNvPr>
          <p:cNvSpPr txBox="1"/>
          <p:nvPr/>
        </p:nvSpPr>
        <p:spPr>
          <a:xfrm>
            <a:off x="7265209" y="4748721"/>
            <a:ext cx="1758659" cy="707886"/>
          </a:xfrm>
          <a:prstGeom prst="rect">
            <a:avLst/>
          </a:prstGeom>
          <a:noFill/>
        </p:spPr>
        <p:txBody>
          <a:bodyPr wrap="square" rtlCol="0">
            <a:spAutoFit/>
          </a:bodyPr>
          <a:lstStyle/>
          <a:p>
            <a:pPr algn="ctr"/>
            <a:r>
              <a:rPr lang="en-PH" sz="2000" b="1" dirty="0">
                <a:solidFill>
                  <a:schemeClr val="accent4">
                    <a:lumMod val="60000"/>
                    <a:lumOff val="40000"/>
                  </a:schemeClr>
                </a:solidFill>
              </a:rPr>
              <a:t>Sales Team </a:t>
            </a:r>
            <a:endParaRPr lang="en-PH" b="1" dirty="0">
              <a:solidFill>
                <a:schemeClr val="accent4">
                  <a:lumMod val="60000"/>
                  <a:lumOff val="40000"/>
                </a:schemeClr>
              </a:solidFill>
            </a:endParaRPr>
          </a:p>
          <a:p>
            <a:pPr algn="ctr"/>
            <a:r>
              <a:rPr lang="en-PH" sz="2000" b="1" dirty="0">
                <a:solidFill>
                  <a:schemeClr val="accent4">
                    <a:lumMod val="60000"/>
                    <a:lumOff val="40000"/>
                  </a:schemeClr>
                </a:solidFill>
              </a:rPr>
              <a:t>&amp; Management</a:t>
            </a:r>
          </a:p>
        </p:txBody>
      </p:sp>
      <p:grpSp>
        <p:nvGrpSpPr>
          <p:cNvPr id="22" name="Group 21">
            <a:extLst>
              <a:ext uri="{FF2B5EF4-FFF2-40B4-BE49-F238E27FC236}">
                <a16:creationId xmlns:a16="http://schemas.microsoft.com/office/drawing/2014/main" id="{33589A74-1F89-4562-9B5F-EE0640991BFF}"/>
              </a:ext>
            </a:extLst>
          </p:cNvPr>
          <p:cNvGrpSpPr/>
          <p:nvPr/>
        </p:nvGrpSpPr>
        <p:grpSpPr>
          <a:xfrm>
            <a:off x="9371599" y="678783"/>
            <a:ext cx="2160000" cy="2160000"/>
            <a:chOff x="9371599" y="678783"/>
            <a:chExt cx="2160000" cy="2160000"/>
          </a:xfrm>
        </p:grpSpPr>
        <p:sp>
          <p:nvSpPr>
            <p:cNvPr id="8" name="Rectangle 7">
              <a:extLst>
                <a:ext uri="{FF2B5EF4-FFF2-40B4-BE49-F238E27FC236}">
                  <a16:creationId xmlns:a16="http://schemas.microsoft.com/office/drawing/2014/main" id="{A15315BA-726E-431A-9A9F-7DB261AA74E5}"/>
                </a:ext>
              </a:extLst>
            </p:cNvPr>
            <p:cNvSpPr/>
            <p:nvPr/>
          </p:nvSpPr>
          <p:spPr>
            <a:xfrm>
              <a:off x="9371599" y="678783"/>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002060"/>
                </a:solidFill>
              </a:endParaRPr>
            </a:p>
          </p:txBody>
        </p:sp>
        <p:sp>
          <p:nvSpPr>
            <p:cNvPr id="14" name="TextBox 13">
              <a:extLst>
                <a:ext uri="{FF2B5EF4-FFF2-40B4-BE49-F238E27FC236}">
                  <a16:creationId xmlns:a16="http://schemas.microsoft.com/office/drawing/2014/main" id="{172EADE4-2FAC-4059-8E2E-B4C5DFAE336C}"/>
                </a:ext>
              </a:extLst>
            </p:cNvPr>
            <p:cNvSpPr txBox="1"/>
            <p:nvPr/>
          </p:nvSpPr>
          <p:spPr>
            <a:xfrm>
              <a:off x="9469791" y="910948"/>
              <a:ext cx="1935125" cy="338554"/>
            </a:xfrm>
            <a:prstGeom prst="rect">
              <a:avLst/>
            </a:prstGeom>
            <a:noFill/>
          </p:spPr>
          <p:txBody>
            <a:bodyPr wrap="square" rtlCol="0">
              <a:spAutoFit/>
            </a:bodyPr>
            <a:lstStyle/>
            <a:p>
              <a:pPr algn="ctr"/>
              <a:r>
                <a:rPr lang="en-US" sz="1600" b="1" u="sng" dirty="0">
                  <a:solidFill>
                    <a:schemeClr val="bg1"/>
                  </a:solidFill>
                </a:rPr>
                <a:t>Number of Audience</a:t>
              </a:r>
              <a:endParaRPr lang="en-PH" sz="1600" b="1" u="sng" dirty="0">
                <a:solidFill>
                  <a:schemeClr val="bg1"/>
                </a:solidFill>
              </a:endParaRPr>
            </a:p>
          </p:txBody>
        </p:sp>
      </p:grpSp>
      <p:sp>
        <p:nvSpPr>
          <p:cNvPr id="15" name="TextBox 14">
            <a:extLst>
              <a:ext uri="{FF2B5EF4-FFF2-40B4-BE49-F238E27FC236}">
                <a16:creationId xmlns:a16="http://schemas.microsoft.com/office/drawing/2014/main" id="{C938DF99-78BC-4F4E-9F79-F5BEA73E3C1E}"/>
              </a:ext>
            </a:extLst>
          </p:cNvPr>
          <p:cNvSpPr txBox="1"/>
          <p:nvPr/>
        </p:nvSpPr>
        <p:spPr>
          <a:xfrm>
            <a:off x="9554479" y="1600709"/>
            <a:ext cx="1758659" cy="400110"/>
          </a:xfrm>
          <a:prstGeom prst="rect">
            <a:avLst/>
          </a:prstGeom>
          <a:noFill/>
        </p:spPr>
        <p:txBody>
          <a:bodyPr wrap="square" rtlCol="0">
            <a:spAutoFit/>
          </a:bodyPr>
          <a:lstStyle/>
          <a:p>
            <a:pPr algn="ctr"/>
            <a:r>
              <a:rPr lang="en-PH" sz="2000" b="1" dirty="0">
                <a:solidFill>
                  <a:schemeClr val="accent4">
                    <a:lumMod val="60000"/>
                    <a:lumOff val="40000"/>
                  </a:schemeClr>
                </a:solidFill>
              </a:rPr>
              <a:t>15 – 20 People</a:t>
            </a:r>
          </a:p>
        </p:txBody>
      </p:sp>
      <p:grpSp>
        <p:nvGrpSpPr>
          <p:cNvPr id="23" name="Group 22">
            <a:extLst>
              <a:ext uri="{FF2B5EF4-FFF2-40B4-BE49-F238E27FC236}">
                <a16:creationId xmlns:a16="http://schemas.microsoft.com/office/drawing/2014/main" id="{4ED38DEB-9B52-4EAD-B7D0-C19E772C4D6F}"/>
              </a:ext>
            </a:extLst>
          </p:cNvPr>
          <p:cNvGrpSpPr/>
          <p:nvPr/>
        </p:nvGrpSpPr>
        <p:grpSpPr>
          <a:xfrm>
            <a:off x="9375143" y="3064020"/>
            <a:ext cx="2160000" cy="2160000"/>
            <a:chOff x="9375143" y="3064020"/>
            <a:chExt cx="2160000" cy="2160000"/>
          </a:xfrm>
        </p:grpSpPr>
        <p:sp>
          <p:nvSpPr>
            <p:cNvPr id="9" name="Rectangle 8">
              <a:extLst>
                <a:ext uri="{FF2B5EF4-FFF2-40B4-BE49-F238E27FC236}">
                  <a16:creationId xmlns:a16="http://schemas.microsoft.com/office/drawing/2014/main" id="{F238D3FD-9A28-47E3-B2EF-7794DE3480C6}"/>
                </a:ext>
              </a:extLst>
            </p:cNvPr>
            <p:cNvSpPr/>
            <p:nvPr/>
          </p:nvSpPr>
          <p:spPr>
            <a:xfrm>
              <a:off x="9375143" y="3064020"/>
              <a:ext cx="2160000" cy="2160000"/>
            </a:xfrm>
            <a:prstGeom prst="rect">
              <a:avLst/>
            </a:prstGeom>
            <a:solidFill>
              <a:srgbClr val="11224E"/>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rgbClr val="002060"/>
                </a:solidFill>
              </a:endParaRPr>
            </a:p>
          </p:txBody>
        </p:sp>
        <p:sp>
          <p:nvSpPr>
            <p:cNvPr id="16" name="TextBox 15">
              <a:extLst>
                <a:ext uri="{FF2B5EF4-FFF2-40B4-BE49-F238E27FC236}">
                  <a16:creationId xmlns:a16="http://schemas.microsoft.com/office/drawing/2014/main" id="{6D79466F-3C47-4956-AFE7-0DEC4E2BE5C9}"/>
                </a:ext>
              </a:extLst>
            </p:cNvPr>
            <p:cNvSpPr txBox="1"/>
            <p:nvPr/>
          </p:nvSpPr>
          <p:spPr>
            <a:xfrm>
              <a:off x="9476463" y="3255678"/>
              <a:ext cx="1935125" cy="338554"/>
            </a:xfrm>
            <a:prstGeom prst="rect">
              <a:avLst/>
            </a:prstGeom>
            <a:noFill/>
          </p:spPr>
          <p:txBody>
            <a:bodyPr wrap="square" rtlCol="0">
              <a:spAutoFit/>
            </a:bodyPr>
            <a:lstStyle/>
            <a:p>
              <a:pPr algn="ctr"/>
              <a:r>
                <a:rPr lang="en-US" sz="1600" b="1" u="sng" dirty="0">
                  <a:solidFill>
                    <a:schemeClr val="bg1"/>
                  </a:solidFill>
                </a:rPr>
                <a:t>Topic</a:t>
              </a:r>
              <a:endParaRPr lang="en-PH" sz="1600" b="1" u="sng" dirty="0">
                <a:solidFill>
                  <a:schemeClr val="bg1"/>
                </a:solidFill>
              </a:endParaRPr>
            </a:p>
          </p:txBody>
        </p:sp>
      </p:grpSp>
      <p:sp>
        <p:nvSpPr>
          <p:cNvPr id="17" name="TextBox 16">
            <a:extLst>
              <a:ext uri="{FF2B5EF4-FFF2-40B4-BE49-F238E27FC236}">
                <a16:creationId xmlns:a16="http://schemas.microsoft.com/office/drawing/2014/main" id="{FD525471-3EC3-4C8A-AF9F-B8D9B83271BF}"/>
              </a:ext>
            </a:extLst>
          </p:cNvPr>
          <p:cNvSpPr txBox="1"/>
          <p:nvPr/>
        </p:nvSpPr>
        <p:spPr>
          <a:xfrm>
            <a:off x="9564695" y="3710645"/>
            <a:ext cx="1758659" cy="1323439"/>
          </a:xfrm>
          <a:prstGeom prst="rect">
            <a:avLst/>
          </a:prstGeom>
          <a:noFill/>
        </p:spPr>
        <p:txBody>
          <a:bodyPr wrap="square" rtlCol="0">
            <a:spAutoFit/>
          </a:bodyPr>
          <a:lstStyle/>
          <a:p>
            <a:pPr algn="ctr"/>
            <a:r>
              <a:rPr lang="en-PH" sz="2000" b="1" dirty="0">
                <a:solidFill>
                  <a:schemeClr val="accent4">
                    <a:lumMod val="60000"/>
                    <a:lumOff val="40000"/>
                  </a:schemeClr>
                </a:solidFill>
              </a:rPr>
              <a:t>Celebrating Achievements &amp; Planning for Success</a:t>
            </a:r>
          </a:p>
        </p:txBody>
      </p:sp>
      <p:pic>
        <p:nvPicPr>
          <p:cNvPr id="39" name="Slide 1">
            <a:hlinkClick r:id="" action="ppaction://media"/>
            <a:extLst>
              <a:ext uri="{FF2B5EF4-FFF2-40B4-BE49-F238E27FC236}">
                <a16:creationId xmlns:a16="http://schemas.microsoft.com/office/drawing/2014/main" id="{4D4436AD-02D2-42CF-A099-996316D8169F}"/>
              </a:ext>
            </a:extLst>
          </p:cNvPr>
          <p:cNvPicPr>
            <a:picLocks noChangeAspect="1"/>
          </p:cNvPicPr>
          <p:nvPr>
            <a:audioFile r:link="rId3"/>
            <p:extLst>
              <p:ext uri="{DAA4B4D4-6D71-4841-9C94-3DE7FCFB9230}">
                <p14:media xmlns:p14="http://schemas.microsoft.com/office/powerpoint/2010/main" r:embed="rId2">
                  <p14:bmkLst>
                    <p14:bmk name="Bookmark 2" time="1910"/>
                    <p14:bmk name="Bookmark 1" time="6372"/>
                    <p14:bmk name="Bookmark 3" time="10252"/>
                    <p14:bmk name="Bookmark 4" time="12602"/>
                    <p14:bmk name="Bookmark 6" time="15050"/>
                    <p14:bmk name="Bookmark 5" time="17592"/>
                  </p14:bmkLst>
                </p14:media>
              </p:ext>
            </p:extLst>
          </p:nvPr>
        </p:nvPicPr>
        <p:blipFill>
          <a:blip r:embed="rId6"/>
          <a:stretch>
            <a:fillRect/>
          </a:stretch>
        </p:blipFill>
        <p:spPr>
          <a:xfrm>
            <a:off x="10800000" y="180000"/>
            <a:ext cx="609600" cy="609600"/>
          </a:xfrm>
          <a:prstGeom prst="rect">
            <a:avLst/>
          </a:prstGeom>
        </p:spPr>
      </p:pic>
    </p:spTree>
    <p:custDataLst>
      <p:tags r:id="rId1"/>
    </p:custDataLst>
    <p:extLst>
      <p:ext uri="{BB962C8B-B14F-4D97-AF65-F5344CB8AC3E}">
        <p14:creationId xmlns:p14="http://schemas.microsoft.com/office/powerpoint/2010/main" val="1308352176"/>
      </p:ext>
    </p:extLst>
  </p:cSld>
  <p:clrMapOvr>
    <a:masterClrMapping/>
  </p:clrMapOvr>
  <mc:AlternateContent xmlns:mc="http://schemas.openxmlformats.org/markup-compatibility/2006" xmlns:p14="http://schemas.microsoft.com/office/powerpoint/2010/main">
    <mc:Choice Requires="p14">
      <p:transition spd="slow" p14:dur="2000" advTm="36830"/>
    </mc:Choice>
    <mc:Fallback xmlns="">
      <p:transition spd="slow" advTm="3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72" fill="hold"/>
                                        <p:tgtEl>
                                          <p:spTgt spid="39"/>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xEl>
                                              <p:pRg st="1" end="1"/>
                                            </p:txEl>
                                          </p:spTgt>
                                        </p:tgtEl>
                                        <p:attrNameLst>
                                          <p:attrName>style.visibility</p:attrName>
                                        </p:attrNameLst>
                                      </p:cBhvr>
                                      <p:to>
                                        <p:strVal val="visible"/>
                                      </p:to>
                                    </p:set>
                                    <p:animEffect transition="in" filter="fade">
                                      <p:cBhvr>
                                        <p:cTn id="46" dur="500"/>
                                        <p:tgtEl>
                                          <p:spTgt spid="13">
                                            <p:txEl>
                                              <p:pRg st="1" end="1"/>
                                            </p:txEl>
                                          </p:spTgt>
                                        </p:tgtEl>
                                      </p:cBhvr>
                                    </p:animEffect>
                                  </p:childTnLst>
                                </p:cTn>
                              </p:par>
                              <p:par>
                                <p:cTn id="47" presetID="2" presetClass="entr" presetSubtype="2" fill="hold" nodeType="withEffect">
                                  <p:stCondLst>
                                    <p:cond delay="10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xEl>
                                              <p:pRg st="3" end="3"/>
                                            </p:txEl>
                                          </p:spTgt>
                                        </p:tgtEl>
                                        <p:attrNameLst>
                                          <p:attrName>style.visibility</p:attrName>
                                        </p:attrNameLst>
                                      </p:cBhvr>
                                      <p:to>
                                        <p:strVal val="visible"/>
                                      </p:to>
                                    </p:set>
                                    <p:animEffect transition="in" filter="fade">
                                      <p:cBhvr>
                                        <p:cTn id="60" dur="500"/>
                                        <p:tgtEl>
                                          <p:spTgt spid="2">
                                            <p:txEl>
                                              <p:pRg st="3" end="3"/>
                                            </p:txEl>
                                          </p:spTgt>
                                        </p:tgtEl>
                                      </p:cBhvr>
                                    </p:animEffect>
                                  </p:childTnLst>
                                </p:cTn>
                              </p:par>
                              <p:par>
                                <p:cTn id="61" presetID="2" presetClass="entr" presetSubtype="2" fill="hold" nodeType="withEffect">
                                  <p:stCondLst>
                                    <p:cond delay="10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1+#ppt_w/2"/>
                                          </p:val>
                                        </p:tav>
                                        <p:tav tm="100000">
                                          <p:val>
                                            <p:strVal val="#ppt_x"/>
                                          </p:val>
                                        </p:tav>
                                      </p:tavLst>
                                    </p:anim>
                                    <p:anim calcmode="lin" valueType="num">
                                      <p:cBhvr additive="base">
                                        <p:cTn id="6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fade">
                                      <p:cBhvr>
                                        <p:cTn id="6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0" fill="hold" display="0">
                  <p:stCondLst>
                    <p:cond delay="indefinite"/>
                  </p:stCondLst>
                  <p:endCondLst>
                    <p:cond evt="onStopAudio" delay="0">
                      <p:tgtEl>
                        <p:sldTgt/>
                      </p:tgtEl>
                    </p:cond>
                  </p:endCondLst>
                </p:cTn>
                <p:tgtEl>
                  <p:spTgt spid="39"/>
                </p:tgtEl>
              </p:cMediaNode>
            </p:audio>
          </p:childTnLst>
        </p:cTn>
      </p:par>
    </p:tnLst>
    <p:bldLst>
      <p:bldP spid="2" grpId="0" uiExpand="1" build="p"/>
      <p:bldP spid="4" grpId="0"/>
      <p:bldP spid="11" grpId="0" uiExpand="1" build="p"/>
      <p:bldP spid="13" grpId="0" uiExpand="1" build="p"/>
      <p:bldP spid="15" grpId="0" uiExpand="1" build="p"/>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graphicFrame>
        <p:nvGraphicFramePr>
          <p:cNvPr id="40" name="Chart 39">
            <a:extLst>
              <a:ext uri="{FF2B5EF4-FFF2-40B4-BE49-F238E27FC236}">
                <a16:creationId xmlns:a16="http://schemas.microsoft.com/office/drawing/2014/main" id="{F9BD4485-F5C8-495C-8B71-E377A9C2AFDF}"/>
              </a:ext>
            </a:extLst>
          </p:cNvPr>
          <p:cNvGraphicFramePr>
            <a:graphicFrameLocks noChangeAspect="1"/>
          </p:cNvGraphicFramePr>
          <p:nvPr>
            <p:extLst>
              <p:ext uri="{D42A27DB-BD31-4B8C-83A1-F6EECF244321}">
                <p14:modId xmlns:p14="http://schemas.microsoft.com/office/powerpoint/2010/main" val="320465635"/>
              </p:ext>
            </p:extLst>
          </p:nvPr>
        </p:nvGraphicFramePr>
        <p:xfrm>
          <a:off x="6231000" y="1636210"/>
          <a:ext cx="3510000" cy="22045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5DD01B04-58A3-45BD-90E1-1EC01917E067}"/>
              </a:ext>
            </a:extLst>
          </p:cNvPr>
          <p:cNvGraphicFramePr>
            <a:graphicFrameLocks/>
          </p:cNvGraphicFramePr>
          <p:nvPr>
            <p:extLst>
              <p:ext uri="{D42A27DB-BD31-4B8C-83A1-F6EECF244321}">
                <p14:modId xmlns:p14="http://schemas.microsoft.com/office/powerpoint/2010/main" val="753796055"/>
              </p:ext>
            </p:extLst>
          </p:nvPr>
        </p:nvGraphicFramePr>
        <p:xfrm>
          <a:off x="6231000" y="4010304"/>
          <a:ext cx="3420000" cy="220451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88EDF83B-E4BF-4F66-BF00-44F2D0D0D1FC}"/>
              </a:ext>
            </a:extLst>
          </p:cNvPr>
          <p:cNvGraphicFramePr>
            <a:graphicFrameLocks/>
          </p:cNvGraphicFramePr>
          <p:nvPr>
            <p:extLst>
              <p:ext uri="{D42A27DB-BD31-4B8C-83A1-F6EECF244321}">
                <p14:modId xmlns:p14="http://schemas.microsoft.com/office/powerpoint/2010/main" val="780993525"/>
              </p:ext>
            </p:extLst>
          </p:nvPr>
        </p:nvGraphicFramePr>
        <p:xfrm>
          <a:off x="2451000" y="4010304"/>
          <a:ext cx="3420000" cy="220451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C9CCFD0F-4BD9-4637-A2B8-9E6D5A1B1DA0}"/>
              </a:ext>
            </a:extLst>
          </p:cNvPr>
          <p:cNvGraphicFramePr>
            <a:graphicFrameLocks/>
          </p:cNvGraphicFramePr>
          <p:nvPr>
            <p:extLst>
              <p:ext uri="{D42A27DB-BD31-4B8C-83A1-F6EECF244321}">
                <p14:modId xmlns:p14="http://schemas.microsoft.com/office/powerpoint/2010/main" val="3581945745"/>
              </p:ext>
            </p:extLst>
          </p:nvPr>
        </p:nvGraphicFramePr>
        <p:xfrm>
          <a:off x="2451000" y="1636210"/>
          <a:ext cx="3420000" cy="2204516"/>
        </p:xfrm>
        <a:graphic>
          <a:graphicData uri="http://schemas.openxmlformats.org/drawingml/2006/chart">
            <c:chart xmlns:c="http://schemas.openxmlformats.org/drawingml/2006/chart" xmlns:r="http://schemas.openxmlformats.org/officeDocument/2006/relationships" r:id="rId8"/>
          </a:graphicData>
        </a:graphic>
      </p:graphicFrame>
      <p:sp>
        <p:nvSpPr>
          <p:cNvPr id="61" name="TextBox 60">
            <a:extLst>
              <a:ext uri="{FF2B5EF4-FFF2-40B4-BE49-F238E27FC236}">
                <a16:creationId xmlns:a16="http://schemas.microsoft.com/office/drawing/2014/main" id="{3DE61F5C-2529-484A-B396-FE2C4CA6BAE2}"/>
              </a:ext>
            </a:extLst>
          </p:cNvPr>
          <p:cNvSpPr txBox="1"/>
          <p:nvPr/>
        </p:nvSpPr>
        <p:spPr>
          <a:xfrm>
            <a:off x="9391973" y="2415302"/>
            <a:ext cx="1961826" cy="646331"/>
          </a:xfrm>
          <a:prstGeom prst="rect">
            <a:avLst/>
          </a:prstGeom>
          <a:solidFill>
            <a:srgbClr val="FFFF00"/>
          </a:solidFill>
        </p:spPr>
        <p:txBody>
          <a:bodyPr wrap="square" rtlCol="0">
            <a:spAutoFit/>
          </a:bodyPr>
          <a:lstStyle/>
          <a:p>
            <a:pPr algn="ctr"/>
            <a:r>
              <a:rPr lang="en-US" b="1" dirty="0">
                <a:solidFill>
                  <a:srgbClr val="11224E"/>
                </a:solidFill>
              </a:rPr>
              <a:t>Top Customers, </a:t>
            </a:r>
          </a:p>
          <a:p>
            <a:pPr algn="ctr"/>
            <a:r>
              <a:rPr lang="en-US" b="1" dirty="0">
                <a:solidFill>
                  <a:srgbClr val="11224E"/>
                </a:solidFill>
              </a:rPr>
              <a:t>17 %</a:t>
            </a:r>
            <a:endParaRPr lang="en-PH" b="1" dirty="0">
              <a:solidFill>
                <a:srgbClr val="11224E"/>
              </a:solidFill>
            </a:endParaRPr>
          </a:p>
        </p:txBody>
      </p:sp>
      <p:sp>
        <p:nvSpPr>
          <p:cNvPr id="62" name="TextBox 61">
            <a:extLst>
              <a:ext uri="{FF2B5EF4-FFF2-40B4-BE49-F238E27FC236}">
                <a16:creationId xmlns:a16="http://schemas.microsoft.com/office/drawing/2014/main" id="{F277DEF5-0658-4F6A-BDF1-0C8752A00083}"/>
              </a:ext>
            </a:extLst>
          </p:cNvPr>
          <p:cNvSpPr txBox="1"/>
          <p:nvPr/>
        </p:nvSpPr>
        <p:spPr>
          <a:xfrm>
            <a:off x="9391972" y="4789396"/>
            <a:ext cx="1961827" cy="646331"/>
          </a:xfrm>
          <a:prstGeom prst="rect">
            <a:avLst/>
          </a:prstGeom>
          <a:solidFill>
            <a:srgbClr val="00B0F0"/>
          </a:solidFill>
        </p:spPr>
        <p:txBody>
          <a:bodyPr wrap="square" rtlCol="0">
            <a:spAutoFit/>
          </a:bodyPr>
          <a:lstStyle/>
          <a:p>
            <a:pPr algn="ctr"/>
            <a:r>
              <a:rPr lang="en-US" b="1" dirty="0">
                <a:solidFill>
                  <a:schemeClr val="bg1"/>
                </a:solidFill>
              </a:rPr>
              <a:t>Loyal Customers, 31 %</a:t>
            </a:r>
            <a:endParaRPr lang="en-PH" b="1" dirty="0">
              <a:solidFill>
                <a:schemeClr val="bg1"/>
              </a:solidFill>
            </a:endParaRPr>
          </a:p>
        </p:txBody>
      </p:sp>
      <p:sp>
        <p:nvSpPr>
          <p:cNvPr id="63" name="TextBox 62">
            <a:extLst>
              <a:ext uri="{FF2B5EF4-FFF2-40B4-BE49-F238E27FC236}">
                <a16:creationId xmlns:a16="http://schemas.microsoft.com/office/drawing/2014/main" id="{6A963BA1-D04F-44FC-BA58-DF7E8F092EEE}"/>
              </a:ext>
            </a:extLst>
          </p:cNvPr>
          <p:cNvSpPr txBox="1"/>
          <p:nvPr/>
        </p:nvSpPr>
        <p:spPr>
          <a:xfrm>
            <a:off x="838201" y="4789396"/>
            <a:ext cx="1961827" cy="646331"/>
          </a:xfrm>
          <a:prstGeom prst="rect">
            <a:avLst/>
          </a:prstGeom>
          <a:solidFill>
            <a:srgbClr val="00235B"/>
          </a:solidFill>
          <a:ln>
            <a:noFill/>
          </a:ln>
        </p:spPr>
        <p:txBody>
          <a:bodyPr wrap="square" rtlCol="0">
            <a:spAutoFit/>
          </a:bodyPr>
          <a:lstStyle/>
          <a:p>
            <a:pPr algn="ctr"/>
            <a:r>
              <a:rPr lang="en-US" dirty="0">
                <a:solidFill>
                  <a:schemeClr val="bg1"/>
                </a:solidFill>
              </a:rPr>
              <a:t>At Risk/ Need Attrition, 31 %</a:t>
            </a:r>
            <a:endParaRPr lang="en-PH" dirty="0">
              <a:solidFill>
                <a:schemeClr val="bg1"/>
              </a:solidFill>
            </a:endParaRPr>
          </a:p>
        </p:txBody>
      </p:sp>
      <p:sp>
        <p:nvSpPr>
          <p:cNvPr id="64" name="TextBox 63">
            <a:extLst>
              <a:ext uri="{FF2B5EF4-FFF2-40B4-BE49-F238E27FC236}">
                <a16:creationId xmlns:a16="http://schemas.microsoft.com/office/drawing/2014/main" id="{8B5D26B4-E9D9-4E17-AC1D-1BCFF79B3B75}"/>
              </a:ext>
            </a:extLst>
          </p:cNvPr>
          <p:cNvSpPr txBox="1"/>
          <p:nvPr/>
        </p:nvSpPr>
        <p:spPr>
          <a:xfrm>
            <a:off x="838201" y="2415302"/>
            <a:ext cx="1961827" cy="646331"/>
          </a:xfrm>
          <a:prstGeom prst="rect">
            <a:avLst/>
          </a:prstGeom>
          <a:solidFill>
            <a:srgbClr val="FF0000"/>
          </a:solidFill>
        </p:spPr>
        <p:txBody>
          <a:bodyPr wrap="square" rtlCol="0">
            <a:spAutoFit/>
          </a:bodyPr>
          <a:lstStyle/>
          <a:p>
            <a:pPr algn="ctr"/>
            <a:r>
              <a:rPr lang="en-US" dirty="0">
                <a:solidFill>
                  <a:schemeClr val="bg1"/>
                </a:solidFill>
              </a:rPr>
              <a:t>Immediate Attention, 21 %</a:t>
            </a:r>
            <a:endParaRPr lang="en-PH" dirty="0">
              <a:solidFill>
                <a:schemeClr val="bg1"/>
              </a:solidFill>
            </a:endParaRPr>
          </a:p>
        </p:txBody>
      </p:sp>
      <p:graphicFrame>
        <p:nvGraphicFramePr>
          <p:cNvPr id="65" name="Chart 64">
            <a:extLst>
              <a:ext uri="{FF2B5EF4-FFF2-40B4-BE49-F238E27FC236}">
                <a16:creationId xmlns:a16="http://schemas.microsoft.com/office/drawing/2014/main" id="{F273F904-138D-4C2F-A12F-DD46F51CB5AA}"/>
              </a:ext>
            </a:extLst>
          </p:cNvPr>
          <p:cNvGraphicFramePr>
            <a:graphicFrameLocks/>
          </p:cNvGraphicFramePr>
          <p:nvPr>
            <p:extLst>
              <p:ext uri="{D42A27DB-BD31-4B8C-83A1-F6EECF244321}">
                <p14:modId xmlns:p14="http://schemas.microsoft.com/office/powerpoint/2010/main" val="1658299926"/>
              </p:ext>
            </p:extLst>
          </p:nvPr>
        </p:nvGraphicFramePr>
        <p:xfrm>
          <a:off x="3053014" y="1733795"/>
          <a:ext cx="5995972" cy="4213861"/>
        </p:xfrm>
        <a:graphic>
          <a:graphicData uri="http://schemas.openxmlformats.org/drawingml/2006/chart">
            <c:chart xmlns:c="http://schemas.openxmlformats.org/drawingml/2006/chart" xmlns:r="http://schemas.openxmlformats.org/officeDocument/2006/relationships" r:id="rId9"/>
          </a:graphicData>
        </a:graphic>
      </p:graphicFrame>
      <p:grpSp>
        <p:nvGrpSpPr>
          <p:cNvPr id="66" name="Group 65">
            <a:extLst>
              <a:ext uri="{FF2B5EF4-FFF2-40B4-BE49-F238E27FC236}">
                <a16:creationId xmlns:a16="http://schemas.microsoft.com/office/drawing/2014/main" id="{D92CC3E5-E830-4700-B5FE-4499C6442320}"/>
              </a:ext>
            </a:extLst>
          </p:cNvPr>
          <p:cNvGrpSpPr/>
          <p:nvPr/>
        </p:nvGrpSpPr>
        <p:grpSpPr>
          <a:xfrm>
            <a:off x="6826473" y="1636210"/>
            <a:ext cx="5364720" cy="4213861"/>
            <a:chOff x="5042117" y="1636210"/>
            <a:chExt cx="5995972" cy="4213861"/>
          </a:xfrm>
        </p:grpSpPr>
        <p:graphicFrame>
          <p:nvGraphicFramePr>
            <p:cNvPr id="67" name="Chart 66">
              <a:extLst>
                <a:ext uri="{FF2B5EF4-FFF2-40B4-BE49-F238E27FC236}">
                  <a16:creationId xmlns:a16="http://schemas.microsoft.com/office/drawing/2014/main" id="{F82B35D4-7EFF-4BCE-9052-C1E052262FA8}"/>
                </a:ext>
              </a:extLst>
            </p:cNvPr>
            <p:cNvGraphicFramePr>
              <a:graphicFrameLocks/>
            </p:cNvGraphicFramePr>
            <p:nvPr>
              <p:extLst>
                <p:ext uri="{D42A27DB-BD31-4B8C-83A1-F6EECF244321}">
                  <p14:modId xmlns:p14="http://schemas.microsoft.com/office/powerpoint/2010/main" val="196704345"/>
                </p:ext>
              </p:extLst>
            </p:nvPr>
          </p:nvGraphicFramePr>
          <p:xfrm>
            <a:off x="5042117" y="1636210"/>
            <a:ext cx="5995972" cy="4213861"/>
          </p:xfrm>
          <a:graphic>
            <a:graphicData uri="http://schemas.openxmlformats.org/drawingml/2006/chart">
              <c:chart xmlns:c="http://schemas.openxmlformats.org/drawingml/2006/chart" xmlns:r="http://schemas.openxmlformats.org/officeDocument/2006/relationships" r:id="rId10"/>
            </a:graphicData>
          </a:graphic>
        </p:graphicFrame>
        <p:sp>
          <p:nvSpPr>
            <p:cNvPr id="68" name="TextBox 67">
              <a:extLst>
                <a:ext uri="{FF2B5EF4-FFF2-40B4-BE49-F238E27FC236}">
                  <a16:creationId xmlns:a16="http://schemas.microsoft.com/office/drawing/2014/main" id="{90B43926-E67A-4A60-9A70-0CA4A294AAE4}"/>
                </a:ext>
              </a:extLst>
            </p:cNvPr>
            <p:cNvSpPr txBox="1"/>
            <p:nvPr/>
          </p:nvSpPr>
          <p:spPr>
            <a:xfrm>
              <a:off x="8221830" y="2284174"/>
              <a:ext cx="1333871" cy="830997"/>
            </a:xfrm>
            <a:prstGeom prst="rect">
              <a:avLst/>
            </a:prstGeom>
            <a:solidFill>
              <a:srgbClr val="FFFF00"/>
            </a:solidFill>
          </p:spPr>
          <p:txBody>
            <a:bodyPr wrap="square" rtlCol="0">
              <a:spAutoFit/>
            </a:bodyPr>
            <a:lstStyle/>
            <a:p>
              <a:pPr algn="ctr"/>
              <a:r>
                <a:rPr lang="en-US" sz="1600" b="1" dirty="0">
                  <a:solidFill>
                    <a:srgbClr val="11224E"/>
                  </a:solidFill>
                </a:rPr>
                <a:t>Top Customers, 17.25%</a:t>
              </a:r>
              <a:endParaRPr lang="en-PH" sz="1600" b="1" dirty="0">
                <a:solidFill>
                  <a:srgbClr val="11224E"/>
                </a:solidFill>
              </a:endParaRPr>
            </a:p>
          </p:txBody>
        </p:sp>
        <p:sp>
          <p:nvSpPr>
            <p:cNvPr id="69" name="TextBox 68">
              <a:extLst>
                <a:ext uri="{FF2B5EF4-FFF2-40B4-BE49-F238E27FC236}">
                  <a16:creationId xmlns:a16="http://schemas.microsoft.com/office/drawing/2014/main" id="{324AFA00-41C7-452B-B09A-63F8F422AAD9}"/>
                </a:ext>
              </a:extLst>
            </p:cNvPr>
            <p:cNvSpPr txBox="1"/>
            <p:nvPr/>
          </p:nvSpPr>
          <p:spPr>
            <a:xfrm>
              <a:off x="8379969" y="3946168"/>
              <a:ext cx="1333871" cy="830997"/>
            </a:xfrm>
            <a:prstGeom prst="rect">
              <a:avLst/>
            </a:prstGeom>
            <a:solidFill>
              <a:srgbClr val="00B0F0"/>
            </a:solidFill>
          </p:spPr>
          <p:txBody>
            <a:bodyPr wrap="square" rtlCol="0">
              <a:spAutoFit/>
            </a:bodyPr>
            <a:lstStyle/>
            <a:p>
              <a:pPr algn="ctr"/>
              <a:r>
                <a:rPr lang="en-US" sz="1600" b="1" dirty="0">
                  <a:solidFill>
                    <a:schemeClr val="bg1"/>
                  </a:solidFill>
                </a:rPr>
                <a:t>Loyal Customers, 17.25%</a:t>
              </a:r>
              <a:endParaRPr lang="en-PH" sz="1600" b="1" dirty="0">
                <a:solidFill>
                  <a:schemeClr val="bg1"/>
                </a:solidFill>
              </a:endParaRPr>
            </a:p>
          </p:txBody>
        </p:sp>
        <p:sp>
          <p:nvSpPr>
            <p:cNvPr id="70" name="TextBox 69">
              <a:extLst>
                <a:ext uri="{FF2B5EF4-FFF2-40B4-BE49-F238E27FC236}">
                  <a16:creationId xmlns:a16="http://schemas.microsoft.com/office/drawing/2014/main" id="{3616C1A2-7D25-4E15-8B63-0D51F3C7A151}"/>
                </a:ext>
              </a:extLst>
            </p:cNvPr>
            <p:cNvSpPr txBox="1"/>
            <p:nvPr/>
          </p:nvSpPr>
          <p:spPr>
            <a:xfrm>
              <a:off x="6321002" y="3806876"/>
              <a:ext cx="1556013" cy="830997"/>
            </a:xfrm>
            <a:prstGeom prst="rect">
              <a:avLst/>
            </a:prstGeom>
            <a:solidFill>
              <a:srgbClr val="00235B"/>
            </a:solidFill>
            <a:ln>
              <a:noFill/>
            </a:ln>
          </p:spPr>
          <p:txBody>
            <a:bodyPr wrap="square" rtlCol="0">
              <a:spAutoFit/>
            </a:bodyPr>
            <a:lstStyle/>
            <a:p>
              <a:pPr algn="ctr"/>
              <a:r>
                <a:rPr lang="en-US" sz="1600" dirty="0">
                  <a:solidFill>
                    <a:schemeClr val="bg1"/>
                  </a:solidFill>
                </a:rPr>
                <a:t>At Risk/ Need Attrition, 31.38%</a:t>
              </a:r>
              <a:endParaRPr lang="en-PH" sz="1600" dirty="0">
                <a:solidFill>
                  <a:schemeClr val="bg1"/>
                </a:solidFill>
              </a:endParaRPr>
            </a:p>
          </p:txBody>
        </p:sp>
        <p:sp>
          <p:nvSpPr>
            <p:cNvPr id="71" name="TextBox 70">
              <a:extLst>
                <a:ext uri="{FF2B5EF4-FFF2-40B4-BE49-F238E27FC236}">
                  <a16:creationId xmlns:a16="http://schemas.microsoft.com/office/drawing/2014/main" id="{484C5BBC-D725-4AD6-BEB1-2670E4D7300F}"/>
                </a:ext>
              </a:extLst>
            </p:cNvPr>
            <p:cNvSpPr txBox="1"/>
            <p:nvPr/>
          </p:nvSpPr>
          <p:spPr>
            <a:xfrm>
              <a:off x="6579925" y="2361856"/>
              <a:ext cx="1297090" cy="830997"/>
            </a:xfrm>
            <a:prstGeom prst="rect">
              <a:avLst/>
            </a:prstGeom>
            <a:solidFill>
              <a:srgbClr val="FF0000"/>
            </a:solidFill>
          </p:spPr>
          <p:txBody>
            <a:bodyPr wrap="square" rtlCol="0">
              <a:spAutoFit/>
            </a:bodyPr>
            <a:lstStyle/>
            <a:p>
              <a:pPr algn="ctr"/>
              <a:r>
                <a:rPr lang="en-US" sz="1600" dirty="0">
                  <a:solidFill>
                    <a:schemeClr val="bg1"/>
                  </a:solidFill>
                </a:rPr>
                <a:t>Immediate Attention, 20.88%</a:t>
              </a:r>
              <a:endParaRPr lang="en-PH" sz="1600" dirty="0">
                <a:solidFill>
                  <a:schemeClr val="bg1"/>
                </a:solidFill>
              </a:endParaRPr>
            </a:p>
          </p:txBody>
        </p:sp>
      </p:grpSp>
      <p:pic>
        <p:nvPicPr>
          <p:cNvPr id="72" name="Slide 10">
            <a:hlinkClick r:id="" action="ppaction://media"/>
            <a:extLst>
              <a:ext uri="{FF2B5EF4-FFF2-40B4-BE49-F238E27FC236}">
                <a16:creationId xmlns:a16="http://schemas.microsoft.com/office/drawing/2014/main" id="{628BE9BF-D862-4E0A-AFF8-B29FF8B6437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548396418"/>
      </p:ext>
    </p:extLst>
  </p:cSld>
  <p:clrMapOvr>
    <a:masterClrMapping/>
  </p:clrMapOvr>
  <mc:AlternateContent xmlns:mc="http://schemas.openxmlformats.org/markup-compatibility/2006" xmlns:p14="http://schemas.microsoft.com/office/powerpoint/2010/main">
    <mc:Choice Requires="p14">
      <p:transition spd="slow" p14:dur="2000" advTm="16752"/>
    </mc:Choice>
    <mc:Fallback xmlns="">
      <p:transition spd="slow" advTm="1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52" fill="hold"/>
                                        <p:tgtEl>
                                          <p:spTgt spid="72"/>
                                        </p:tgtEl>
                                      </p:cBhvr>
                                    </p:cmd>
                                  </p:childTnLst>
                                </p:cTn>
                              </p:par>
                              <p:par>
                                <p:cTn id="7" presetID="10"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animEffect transition="in" filter="fade">
                                      <p:cBhvr>
                                        <p:cTn id="9" dur="500"/>
                                        <p:tgtEl>
                                          <p:spTgt spid="40"/>
                                        </p:tgtEl>
                                      </p:cBhvr>
                                    </p:animEffect>
                                  </p:childTnLst>
                                </p:cTn>
                              </p:par>
                              <p:par>
                                <p:cTn id="10" presetID="42" presetClass="entr" presetSubtype="0" fill="hold" grpId="1" nodeType="withEffect">
                                  <p:stCondLst>
                                    <p:cond delay="10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500"/>
                            </p:stCondLst>
                            <p:childTnLst>
                              <p:par>
                                <p:cTn id="21" presetID="42" presetClass="entr" presetSubtype="0" fill="hold" grpId="1"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1000"/>
                                        <p:tgtEl>
                                          <p:spTgt spid="62"/>
                                        </p:tgtEl>
                                      </p:cBhvr>
                                    </p:animEffect>
                                    <p:anim calcmode="lin" valueType="num">
                                      <p:cBhvr>
                                        <p:cTn id="24" dur="1000" fill="hold"/>
                                        <p:tgtEl>
                                          <p:spTgt spid="62"/>
                                        </p:tgtEl>
                                        <p:attrNameLst>
                                          <p:attrName>ppt_x</p:attrName>
                                        </p:attrNameLst>
                                      </p:cBhvr>
                                      <p:tavLst>
                                        <p:tav tm="0">
                                          <p:val>
                                            <p:strVal val="#ppt_x"/>
                                          </p:val>
                                        </p:tav>
                                        <p:tav tm="100000">
                                          <p:val>
                                            <p:strVal val="#ppt_x"/>
                                          </p:val>
                                        </p:tav>
                                      </p:tavLst>
                                    </p:anim>
                                    <p:anim calcmode="lin" valueType="num">
                                      <p:cBhvr>
                                        <p:cTn id="2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500"/>
                            </p:stCondLst>
                            <p:childTnLst>
                              <p:par>
                                <p:cTn id="32" presetID="42" presetClass="entr" presetSubtype="0" fill="hold" grpId="1"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1000"/>
                                        <p:tgtEl>
                                          <p:spTgt spid="63"/>
                                        </p:tgtEl>
                                      </p:cBhvr>
                                    </p:animEffect>
                                    <p:anim calcmode="lin" valueType="num">
                                      <p:cBhvr>
                                        <p:cTn id="35" dur="1000" fill="hold"/>
                                        <p:tgtEl>
                                          <p:spTgt spid="63"/>
                                        </p:tgtEl>
                                        <p:attrNameLst>
                                          <p:attrName>ppt_x</p:attrName>
                                        </p:attrNameLst>
                                      </p:cBhvr>
                                      <p:tavLst>
                                        <p:tav tm="0">
                                          <p:val>
                                            <p:strVal val="#ppt_x"/>
                                          </p:val>
                                        </p:tav>
                                        <p:tav tm="100000">
                                          <p:val>
                                            <p:strVal val="#ppt_x"/>
                                          </p:val>
                                        </p:tav>
                                      </p:tavLst>
                                    </p:anim>
                                    <p:anim calcmode="lin" valueType="num">
                                      <p:cBhvr>
                                        <p:cTn id="3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par>
                          <p:cTn id="42" fill="hold">
                            <p:stCondLst>
                              <p:cond delay="500"/>
                            </p:stCondLst>
                            <p:childTnLst>
                              <p:par>
                                <p:cTn id="43" presetID="42" presetClass="entr" presetSubtype="0" fill="hold" grpId="1"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1000"/>
                                        <p:tgtEl>
                                          <p:spTgt spid="64"/>
                                        </p:tgtEl>
                                      </p:cBhvr>
                                    </p:animEffect>
                                    <p:anim calcmode="lin" valueType="num">
                                      <p:cBhvr>
                                        <p:cTn id="46" dur="1000" fill="hold"/>
                                        <p:tgtEl>
                                          <p:spTgt spid="64"/>
                                        </p:tgtEl>
                                        <p:attrNameLst>
                                          <p:attrName>ppt_x</p:attrName>
                                        </p:attrNameLst>
                                      </p:cBhvr>
                                      <p:tavLst>
                                        <p:tav tm="0">
                                          <p:val>
                                            <p:strVal val="#ppt_x"/>
                                          </p:val>
                                        </p:tav>
                                        <p:tav tm="100000">
                                          <p:val>
                                            <p:strVal val="#ppt_x"/>
                                          </p:val>
                                        </p:tav>
                                      </p:tavLst>
                                    </p:anim>
                                    <p:anim calcmode="lin" valueType="num">
                                      <p:cBhvr>
                                        <p:cTn id="47"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1.25E-6 -3.7037E-7 L 0.10117 0.04722 " pathEditMode="relative" rAng="0" ptsTypes="AA">
                                      <p:cBhvr>
                                        <p:cTn id="51" dur="2000" fill="hold"/>
                                        <p:tgtEl>
                                          <p:spTgt spid="63"/>
                                        </p:tgtEl>
                                        <p:attrNameLst>
                                          <p:attrName>ppt_x</p:attrName>
                                          <p:attrName>ppt_y</p:attrName>
                                        </p:attrNameLst>
                                      </p:cBhvr>
                                      <p:rCtr x="5052" y="2361"/>
                                    </p:animMotion>
                                  </p:childTnLst>
                                </p:cTn>
                              </p:par>
                              <p:par>
                                <p:cTn id="52" presetID="42" presetClass="path" presetSubtype="0" accel="50000" decel="50000" fill="hold" grpId="0" nodeType="withEffect">
                                  <p:stCondLst>
                                    <p:cond delay="0"/>
                                  </p:stCondLst>
                                  <p:childTnLst>
                                    <p:animMotion origin="layout" path="M -1.25E-6 4.44444E-6 L -0.12487 -0.09769 " pathEditMode="relative" rAng="0" ptsTypes="AA">
                                      <p:cBhvr>
                                        <p:cTn id="53" dur="2000" fill="hold"/>
                                        <p:tgtEl>
                                          <p:spTgt spid="61"/>
                                        </p:tgtEl>
                                        <p:attrNameLst>
                                          <p:attrName>ppt_x</p:attrName>
                                          <p:attrName>ppt_y</p:attrName>
                                        </p:attrNameLst>
                                      </p:cBhvr>
                                      <p:rCtr x="-6250" y="-4884"/>
                                    </p:animMotion>
                                  </p:childTnLst>
                                </p:cTn>
                              </p:par>
                              <p:par>
                                <p:cTn id="54" presetID="42" presetClass="path" presetSubtype="0" accel="50000" decel="50000" fill="hold" grpId="0" nodeType="withEffect">
                                  <p:stCondLst>
                                    <p:cond delay="0"/>
                                  </p:stCondLst>
                                  <p:childTnLst>
                                    <p:animMotion origin="layout" path="M 1.25E-6 4.44444E-6 L 0.11771 -0.09422 " pathEditMode="relative" rAng="0" ptsTypes="AA">
                                      <p:cBhvr>
                                        <p:cTn id="55" dur="2000" fill="hold"/>
                                        <p:tgtEl>
                                          <p:spTgt spid="64"/>
                                        </p:tgtEl>
                                        <p:attrNameLst>
                                          <p:attrName>ppt_x</p:attrName>
                                          <p:attrName>ppt_y</p:attrName>
                                        </p:attrNameLst>
                                      </p:cBhvr>
                                      <p:rCtr x="5885" y="-4722"/>
                                    </p:animMotion>
                                  </p:childTnLst>
                                </p:cTn>
                              </p:par>
                              <p:par>
                                <p:cTn id="56" presetID="42" presetClass="path" presetSubtype="0" accel="50000" decel="50000" fill="hold" grpId="0" nodeType="withEffect">
                                  <p:stCondLst>
                                    <p:cond delay="0"/>
                                  </p:stCondLst>
                                  <p:childTnLst>
                                    <p:animMotion origin="layout" path="M -1.25E-6 -3.7037E-7 L -0.10859 0.04722 " pathEditMode="relative" rAng="0" ptsTypes="AA">
                                      <p:cBhvr>
                                        <p:cTn id="57" dur="2000" fill="hold"/>
                                        <p:tgtEl>
                                          <p:spTgt spid="62"/>
                                        </p:tgtEl>
                                        <p:attrNameLst>
                                          <p:attrName>ppt_x</p:attrName>
                                          <p:attrName>ppt_y</p:attrName>
                                        </p:attrNameLst>
                                      </p:cBhvr>
                                      <p:rCtr x="-5430" y="2361"/>
                                    </p:animMotion>
                                  </p:childTnLst>
                                </p:cTn>
                              </p:par>
                              <p:par>
                                <p:cTn id="58" presetID="42" presetClass="path" presetSubtype="0" accel="50000" decel="50000" fill="hold" grpId="1" nodeType="withEffect">
                                  <p:stCondLst>
                                    <p:cond delay="0"/>
                                  </p:stCondLst>
                                  <p:childTnLst>
                                    <p:animMotion origin="layout" path="M 3.95833E-6 4.44444E-6 L 0.15872 0.10069 " pathEditMode="relative" rAng="0" ptsTypes="AA">
                                      <p:cBhvr>
                                        <p:cTn id="59" dur="2000" fill="hold"/>
                                        <p:tgtEl>
                                          <p:spTgt spid="43"/>
                                        </p:tgtEl>
                                        <p:attrNameLst>
                                          <p:attrName>ppt_x</p:attrName>
                                          <p:attrName>ppt_y</p:attrName>
                                        </p:attrNameLst>
                                      </p:cBhvr>
                                      <p:rCtr x="7930" y="5023"/>
                                    </p:animMotion>
                                  </p:childTnLst>
                                </p:cTn>
                              </p:par>
                              <p:par>
                                <p:cTn id="60" presetID="42" presetClass="path" presetSubtype="0" accel="50000" decel="50000" fill="hold" grpId="1" nodeType="withEffect">
                                  <p:stCondLst>
                                    <p:cond delay="0"/>
                                  </p:stCondLst>
                                  <p:childTnLst>
                                    <p:animMotion origin="layout" path="M 3.95833E-6 -3.7037E-7 L 0.15872 -0.24537 " pathEditMode="relative" rAng="0" ptsTypes="AA">
                                      <p:cBhvr>
                                        <p:cTn id="61" dur="2000" fill="hold"/>
                                        <p:tgtEl>
                                          <p:spTgt spid="42"/>
                                        </p:tgtEl>
                                        <p:attrNameLst>
                                          <p:attrName>ppt_x</p:attrName>
                                          <p:attrName>ppt_y</p:attrName>
                                        </p:attrNameLst>
                                      </p:cBhvr>
                                      <p:rCtr x="7930" y="-12269"/>
                                    </p:animMotion>
                                  </p:childTnLst>
                                </p:cTn>
                              </p:par>
                              <p:par>
                                <p:cTn id="62" presetID="42" presetClass="path" presetSubtype="0" accel="50000" decel="50000" fill="hold" grpId="1" nodeType="withEffect">
                                  <p:stCondLst>
                                    <p:cond delay="0"/>
                                  </p:stCondLst>
                                  <p:childTnLst>
                                    <p:animMotion origin="layout" path="M 2.08333E-6 4.44444E-6 L -0.15495 0.10069 " pathEditMode="relative" rAng="0" ptsTypes="AA">
                                      <p:cBhvr>
                                        <p:cTn id="63" dur="2000" fill="hold"/>
                                        <p:tgtEl>
                                          <p:spTgt spid="40"/>
                                        </p:tgtEl>
                                        <p:attrNameLst>
                                          <p:attrName>ppt_x</p:attrName>
                                          <p:attrName>ppt_y</p:attrName>
                                        </p:attrNameLst>
                                      </p:cBhvr>
                                      <p:rCtr x="-7747" y="5023"/>
                                    </p:animMotion>
                                  </p:childTnLst>
                                </p:cTn>
                              </p:par>
                              <p:par>
                                <p:cTn id="64" presetID="42" presetClass="path" presetSubtype="0" accel="50000" decel="50000" fill="hold" grpId="1" nodeType="withEffect">
                                  <p:stCondLst>
                                    <p:cond delay="0"/>
                                  </p:stCondLst>
                                  <p:childTnLst>
                                    <p:animMotion origin="layout" path="M -2.08333E-6 -3.7037E-7 L -0.1513 -0.24537 " pathEditMode="relative" rAng="0" ptsTypes="AA">
                                      <p:cBhvr>
                                        <p:cTn id="65" dur="2000" fill="hold"/>
                                        <p:tgtEl>
                                          <p:spTgt spid="41"/>
                                        </p:tgtEl>
                                        <p:attrNameLst>
                                          <p:attrName>ppt_x</p:attrName>
                                          <p:attrName>ppt_y</p:attrName>
                                        </p:attrNameLst>
                                      </p:cBhvr>
                                      <p:rCtr x="-7565" y="-12269"/>
                                    </p:animMotion>
                                  </p:childTnLst>
                                </p:cTn>
                              </p:par>
                              <p:par>
                                <p:cTn id="66" presetID="53" presetClass="exit" presetSubtype="544" fill="hold" grpId="2" nodeType="withEffect">
                                  <p:stCondLst>
                                    <p:cond delay="1000"/>
                                  </p:stCondLst>
                                  <p:childTnLst>
                                    <p:anim calcmode="lin" valueType="num">
                                      <p:cBhvr>
                                        <p:cTn id="67" dur="1000"/>
                                        <p:tgtEl>
                                          <p:spTgt spid="40"/>
                                        </p:tgtEl>
                                        <p:attrNameLst>
                                          <p:attrName>ppt_w</p:attrName>
                                        </p:attrNameLst>
                                      </p:cBhvr>
                                      <p:tavLst>
                                        <p:tav tm="0">
                                          <p:val>
                                            <p:strVal val="ppt_w"/>
                                          </p:val>
                                        </p:tav>
                                        <p:tav tm="100000">
                                          <p:val>
                                            <p:fltVal val="0"/>
                                          </p:val>
                                        </p:tav>
                                      </p:tavLst>
                                    </p:anim>
                                    <p:anim calcmode="lin" valueType="num">
                                      <p:cBhvr>
                                        <p:cTn id="68" dur="1000"/>
                                        <p:tgtEl>
                                          <p:spTgt spid="40"/>
                                        </p:tgtEl>
                                        <p:attrNameLst>
                                          <p:attrName>ppt_h</p:attrName>
                                        </p:attrNameLst>
                                      </p:cBhvr>
                                      <p:tavLst>
                                        <p:tav tm="0">
                                          <p:val>
                                            <p:strVal val="ppt_h"/>
                                          </p:val>
                                        </p:tav>
                                        <p:tav tm="100000">
                                          <p:val>
                                            <p:fltVal val="0"/>
                                          </p:val>
                                        </p:tav>
                                      </p:tavLst>
                                    </p:anim>
                                    <p:animEffect transition="out" filter="fade">
                                      <p:cBhvr>
                                        <p:cTn id="69" dur="1000"/>
                                        <p:tgtEl>
                                          <p:spTgt spid="40"/>
                                        </p:tgtEl>
                                      </p:cBhvr>
                                    </p:animEffect>
                                    <p:anim calcmode="lin" valueType="num">
                                      <p:cBhvr>
                                        <p:cTn id="70" dur="1000"/>
                                        <p:tgtEl>
                                          <p:spTgt spid="40"/>
                                        </p:tgtEl>
                                        <p:attrNameLst>
                                          <p:attrName>ppt_x</p:attrName>
                                        </p:attrNameLst>
                                      </p:cBhvr>
                                      <p:tavLst>
                                        <p:tav tm="0">
                                          <p:val>
                                            <p:strVal val="ppt_x"/>
                                          </p:val>
                                        </p:tav>
                                        <p:tav tm="100000">
                                          <p:val>
                                            <p:fltVal val="0.5"/>
                                          </p:val>
                                        </p:tav>
                                      </p:tavLst>
                                    </p:anim>
                                    <p:anim calcmode="lin" valueType="num">
                                      <p:cBhvr>
                                        <p:cTn id="71" dur="1000"/>
                                        <p:tgtEl>
                                          <p:spTgt spid="40"/>
                                        </p:tgtEl>
                                        <p:attrNameLst>
                                          <p:attrName>ppt_y</p:attrName>
                                        </p:attrNameLst>
                                      </p:cBhvr>
                                      <p:tavLst>
                                        <p:tav tm="0">
                                          <p:val>
                                            <p:strVal val="ppt_y"/>
                                          </p:val>
                                        </p:tav>
                                        <p:tav tm="100000">
                                          <p:val>
                                            <p:fltVal val="0.5"/>
                                          </p:val>
                                        </p:tav>
                                      </p:tavLst>
                                    </p:anim>
                                    <p:set>
                                      <p:cBhvr>
                                        <p:cTn id="72" dur="1" fill="hold">
                                          <p:stCondLst>
                                            <p:cond delay="999"/>
                                          </p:stCondLst>
                                        </p:cTn>
                                        <p:tgtEl>
                                          <p:spTgt spid="40"/>
                                        </p:tgtEl>
                                        <p:attrNameLst>
                                          <p:attrName>style.visibility</p:attrName>
                                        </p:attrNameLst>
                                      </p:cBhvr>
                                      <p:to>
                                        <p:strVal val="hidden"/>
                                      </p:to>
                                    </p:set>
                                  </p:childTnLst>
                                </p:cTn>
                              </p:par>
                              <p:par>
                                <p:cTn id="73" presetID="53" presetClass="exit" presetSubtype="544" fill="hold" grpId="2" nodeType="withEffect">
                                  <p:stCondLst>
                                    <p:cond delay="1000"/>
                                  </p:stCondLst>
                                  <p:childTnLst>
                                    <p:anim calcmode="lin" valueType="num">
                                      <p:cBhvr>
                                        <p:cTn id="74" dur="1000"/>
                                        <p:tgtEl>
                                          <p:spTgt spid="41"/>
                                        </p:tgtEl>
                                        <p:attrNameLst>
                                          <p:attrName>ppt_w</p:attrName>
                                        </p:attrNameLst>
                                      </p:cBhvr>
                                      <p:tavLst>
                                        <p:tav tm="0">
                                          <p:val>
                                            <p:strVal val="ppt_w"/>
                                          </p:val>
                                        </p:tav>
                                        <p:tav tm="100000">
                                          <p:val>
                                            <p:fltVal val="0"/>
                                          </p:val>
                                        </p:tav>
                                      </p:tavLst>
                                    </p:anim>
                                    <p:anim calcmode="lin" valueType="num">
                                      <p:cBhvr>
                                        <p:cTn id="75" dur="1000"/>
                                        <p:tgtEl>
                                          <p:spTgt spid="41"/>
                                        </p:tgtEl>
                                        <p:attrNameLst>
                                          <p:attrName>ppt_h</p:attrName>
                                        </p:attrNameLst>
                                      </p:cBhvr>
                                      <p:tavLst>
                                        <p:tav tm="0">
                                          <p:val>
                                            <p:strVal val="ppt_h"/>
                                          </p:val>
                                        </p:tav>
                                        <p:tav tm="100000">
                                          <p:val>
                                            <p:fltVal val="0"/>
                                          </p:val>
                                        </p:tav>
                                      </p:tavLst>
                                    </p:anim>
                                    <p:animEffect transition="out" filter="fade">
                                      <p:cBhvr>
                                        <p:cTn id="76" dur="1000"/>
                                        <p:tgtEl>
                                          <p:spTgt spid="41"/>
                                        </p:tgtEl>
                                      </p:cBhvr>
                                    </p:animEffect>
                                    <p:anim calcmode="lin" valueType="num">
                                      <p:cBhvr>
                                        <p:cTn id="77" dur="1000"/>
                                        <p:tgtEl>
                                          <p:spTgt spid="41"/>
                                        </p:tgtEl>
                                        <p:attrNameLst>
                                          <p:attrName>ppt_x</p:attrName>
                                        </p:attrNameLst>
                                      </p:cBhvr>
                                      <p:tavLst>
                                        <p:tav tm="0">
                                          <p:val>
                                            <p:strVal val="ppt_x"/>
                                          </p:val>
                                        </p:tav>
                                        <p:tav tm="100000">
                                          <p:val>
                                            <p:fltVal val="0.5"/>
                                          </p:val>
                                        </p:tav>
                                      </p:tavLst>
                                    </p:anim>
                                    <p:anim calcmode="lin" valueType="num">
                                      <p:cBhvr>
                                        <p:cTn id="78" dur="1000"/>
                                        <p:tgtEl>
                                          <p:spTgt spid="41"/>
                                        </p:tgtEl>
                                        <p:attrNameLst>
                                          <p:attrName>ppt_y</p:attrName>
                                        </p:attrNameLst>
                                      </p:cBhvr>
                                      <p:tavLst>
                                        <p:tav tm="0">
                                          <p:val>
                                            <p:strVal val="ppt_y"/>
                                          </p:val>
                                        </p:tav>
                                        <p:tav tm="100000">
                                          <p:val>
                                            <p:fltVal val="0.5"/>
                                          </p:val>
                                        </p:tav>
                                      </p:tavLst>
                                    </p:anim>
                                    <p:set>
                                      <p:cBhvr>
                                        <p:cTn id="79" dur="1" fill="hold">
                                          <p:stCondLst>
                                            <p:cond delay="999"/>
                                          </p:stCondLst>
                                        </p:cTn>
                                        <p:tgtEl>
                                          <p:spTgt spid="41"/>
                                        </p:tgtEl>
                                        <p:attrNameLst>
                                          <p:attrName>style.visibility</p:attrName>
                                        </p:attrNameLst>
                                      </p:cBhvr>
                                      <p:to>
                                        <p:strVal val="hidden"/>
                                      </p:to>
                                    </p:set>
                                  </p:childTnLst>
                                </p:cTn>
                              </p:par>
                              <p:par>
                                <p:cTn id="80" presetID="53" presetClass="exit" presetSubtype="544" fill="hold" grpId="2" nodeType="withEffect">
                                  <p:stCondLst>
                                    <p:cond delay="1000"/>
                                  </p:stCondLst>
                                  <p:childTnLst>
                                    <p:anim calcmode="lin" valueType="num">
                                      <p:cBhvr>
                                        <p:cTn id="81" dur="1000"/>
                                        <p:tgtEl>
                                          <p:spTgt spid="42"/>
                                        </p:tgtEl>
                                        <p:attrNameLst>
                                          <p:attrName>ppt_w</p:attrName>
                                        </p:attrNameLst>
                                      </p:cBhvr>
                                      <p:tavLst>
                                        <p:tav tm="0">
                                          <p:val>
                                            <p:strVal val="ppt_w"/>
                                          </p:val>
                                        </p:tav>
                                        <p:tav tm="100000">
                                          <p:val>
                                            <p:fltVal val="0"/>
                                          </p:val>
                                        </p:tav>
                                      </p:tavLst>
                                    </p:anim>
                                    <p:anim calcmode="lin" valueType="num">
                                      <p:cBhvr>
                                        <p:cTn id="82" dur="1000"/>
                                        <p:tgtEl>
                                          <p:spTgt spid="42"/>
                                        </p:tgtEl>
                                        <p:attrNameLst>
                                          <p:attrName>ppt_h</p:attrName>
                                        </p:attrNameLst>
                                      </p:cBhvr>
                                      <p:tavLst>
                                        <p:tav tm="0">
                                          <p:val>
                                            <p:strVal val="ppt_h"/>
                                          </p:val>
                                        </p:tav>
                                        <p:tav tm="100000">
                                          <p:val>
                                            <p:fltVal val="0"/>
                                          </p:val>
                                        </p:tav>
                                      </p:tavLst>
                                    </p:anim>
                                    <p:animEffect transition="out" filter="fade">
                                      <p:cBhvr>
                                        <p:cTn id="83" dur="1000"/>
                                        <p:tgtEl>
                                          <p:spTgt spid="42"/>
                                        </p:tgtEl>
                                      </p:cBhvr>
                                    </p:animEffect>
                                    <p:anim calcmode="lin" valueType="num">
                                      <p:cBhvr>
                                        <p:cTn id="84" dur="1000"/>
                                        <p:tgtEl>
                                          <p:spTgt spid="42"/>
                                        </p:tgtEl>
                                        <p:attrNameLst>
                                          <p:attrName>ppt_x</p:attrName>
                                        </p:attrNameLst>
                                      </p:cBhvr>
                                      <p:tavLst>
                                        <p:tav tm="0">
                                          <p:val>
                                            <p:strVal val="ppt_x"/>
                                          </p:val>
                                        </p:tav>
                                        <p:tav tm="100000">
                                          <p:val>
                                            <p:fltVal val="0.5"/>
                                          </p:val>
                                        </p:tav>
                                      </p:tavLst>
                                    </p:anim>
                                    <p:anim calcmode="lin" valueType="num">
                                      <p:cBhvr>
                                        <p:cTn id="85" dur="1000"/>
                                        <p:tgtEl>
                                          <p:spTgt spid="42"/>
                                        </p:tgtEl>
                                        <p:attrNameLst>
                                          <p:attrName>ppt_y</p:attrName>
                                        </p:attrNameLst>
                                      </p:cBhvr>
                                      <p:tavLst>
                                        <p:tav tm="0">
                                          <p:val>
                                            <p:strVal val="ppt_y"/>
                                          </p:val>
                                        </p:tav>
                                        <p:tav tm="100000">
                                          <p:val>
                                            <p:fltVal val="0.5"/>
                                          </p:val>
                                        </p:tav>
                                      </p:tavLst>
                                    </p:anim>
                                    <p:set>
                                      <p:cBhvr>
                                        <p:cTn id="86" dur="1" fill="hold">
                                          <p:stCondLst>
                                            <p:cond delay="999"/>
                                          </p:stCondLst>
                                        </p:cTn>
                                        <p:tgtEl>
                                          <p:spTgt spid="42"/>
                                        </p:tgtEl>
                                        <p:attrNameLst>
                                          <p:attrName>style.visibility</p:attrName>
                                        </p:attrNameLst>
                                      </p:cBhvr>
                                      <p:to>
                                        <p:strVal val="hidden"/>
                                      </p:to>
                                    </p:set>
                                  </p:childTnLst>
                                </p:cTn>
                              </p:par>
                              <p:par>
                                <p:cTn id="87" presetID="53" presetClass="exit" presetSubtype="544" fill="hold" grpId="2" nodeType="withEffect">
                                  <p:stCondLst>
                                    <p:cond delay="1000"/>
                                  </p:stCondLst>
                                  <p:childTnLst>
                                    <p:anim calcmode="lin" valueType="num">
                                      <p:cBhvr>
                                        <p:cTn id="88" dur="1000"/>
                                        <p:tgtEl>
                                          <p:spTgt spid="43"/>
                                        </p:tgtEl>
                                        <p:attrNameLst>
                                          <p:attrName>ppt_w</p:attrName>
                                        </p:attrNameLst>
                                      </p:cBhvr>
                                      <p:tavLst>
                                        <p:tav tm="0">
                                          <p:val>
                                            <p:strVal val="ppt_w"/>
                                          </p:val>
                                        </p:tav>
                                        <p:tav tm="100000">
                                          <p:val>
                                            <p:fltVal val="0"/>
                                          </p:val>
                                        </p:tav>
                                      </p:tavLst>
                                    </p:anim>
                                    <p:anim calcmode="lin" valueType="num">
                                      <p:cBhvr>
                                        <p:cTn id="89" dur="1000"/>
                                        <p:tgtEl>
                                          <p:spTgt spid="43"/>
                                        </p:tgtEl>
                                        <p:attrNameLst>
                                          <p:attrName>ppt_h</p:attrName>
                                        </p:attrNameLst>
                                      </p:cBhvr>
                                      <p:tavLst>
                                        <p:tav tm="0">
                                          <p:val>
                                            <p:strVal val="ppt_h"/>
                                          </p:val>
                                        </p:tav>
                                        <p:tav tm="100000">
                                          <p:val>
                                            <p:fltVal val="0"/>
                                          </p:val>
                                        </p:tav>
                                      </p:tavLst>
                                    </p:anim>
                                    <p:animEffect transition="out" filter="fade">
                                      <p:cBhvr>
                                        <p:cTn id="90" dur="1000"/>
                                        <p:tgtEl>
                                          <p:spTgt spid="43"/>
                                        </p:tgtEl>
                                      </p:cBhvr>
                                    </p:animEffect>
                                    <p:anim calcmode="lin" valueType="num">
                                      <p:cBhvr>
                                        <p:cTn id="91" dur="1000"/>
                                        <p:tgtEl>
                                          <p:spTgt spid="43"/>
                                        </p:tgtEl>
                                        <p:attrNameLst>
                                          <p:attrName>ppt_x</p:attrName>
                                        </p:attrNameLst>
                                      </p:cBhvr>
                                      <p:tavLst>
                                        <p:tav tm="0">
                                          <p:val>
                                            <p:strVal val="ppt_x"/>
                                          </p:val>
                                        </p:tav>
                                        <p:tav tm="100000">
                                          <p:val>
                                            <p:fltVal val="0.5"/>
                                          </p:val>
                                        </p:tav>
                                      </p:tavLst>
                                    </p:anim>
                                    <p:anim calcmode="lin" valueType="num">
                                      <p:cBhvr>
                                        <p:cTn id="92" dur="1000"/>
                                        <p:tgtEl>
                                          <p:spTgt spid="43"/>
                                        </p:tgtEl>
                                        <p:attrNameLst>
                                          <p:attrName>ppt_y</p:attrName>
                                        </p:attrNameLst>
                                      </p:cBhvr>
                                      <p:tavLst>
                                        <p:tav tm="0">
                                          <p:val>
                                            <p:strVal val="ppt_y"/>
                                          </p:val>
                                        </p:tav>
                                        <p:tav tm="100000">
                                          <p:val>
                                            <p:fltVal val="0.5"/>
                                          </p:val>
                                        </p:tav>
                                      </p:tavLst>
                                    </p:anim>
                                    <p:set>
                                      <p:cBhvr>
                                        <p:cTn id="93" dur="1" fill="hold">
                                          <p:stCondLst>
                                            <p:cond delay="999"/>
                                          </p:stCondLst>
                                        </p:cTn>
                                        <p:tgtEl>
                                          <p:spTgt spid="43"/>
                                        </p:tgtEl>
                                        <p:attrNameLst>
                                          <p:attrName>style.visibility</p:attrName>
                                        </p:attrNameLst>
                                      </p:cBhvr>
                                      <p:to>
                                        <p:strVal val="hidden"/>
                                      </p:to>
                                    </p:set>
                                  </p:childTnLst>
                                </p:cTn>
                              </p:par>
                              <p:par>
                                <p:cTn id="94" presetID="10" presetClass="entr" presetSubtype="0" fill="hold" grpId="0" nodeType="withEffect">
                                  <p:stCondLst>
                                    <p:cond delay="100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2" fill="hold" grpId="2" nodeType="clickEffect">
                                  <p:stCondLst>
                                    <p:cond delay="0"/>
                                  </p:stCondLst>
                                  <p:childTnLst>
                                    <p:anim calcmode="lin" valueType="num">
                                      <p:cBhvr additive="base">
                                        <p:cTn id="100" dur="500"/>
                                        <p:tgtEl>
                                          <p:spTgt spid="61"/>
                                        </p:tgtEl>
                                        <p:attrNameLst>
                                          <p:attrName>ppt_x</p:attrName>
                                        </p:attrNameLst>
                                      </p:cBhvr>
                                      <p:tavLst>
                                        <p:tav tm="0">
                                          <p:val>
                                            <p:strVal val="ppt_x"/>
                                          </p:val>
                                        </p:tav>
                                        <p:tav tm="100000">
                                          <p:val>
                                            <p:strVal val="1+ppt_w/2"/>
                                          </p:val>
                                        </p:tav>
                                      </p:tavLst>
                                    </p:anim>
                                    <p:anim calcmode="lin" valueType="num">
                                      <p:cBhvr additive="base">
                                        <p:cTn id="101" dur="500"/>
                                        <p:tgtEl>
                                          <p:spTgt spid="61"/>
                                        </p:tgtEl>
                                        <p:attrNameLst>
                                          <p:attrName>ppt_y</p:attrName>
                                        </p:attrNameLst>
                                      </p:cBhvr>
                                      <p:tavLst>
                                        <p:tav tm="0">
                                          <p:val>
                                            <p:strVal val="ppt_y"/>
                                          </p:val>
                                        </p:tav>
                                        <p:tav tm="100000">
                                          <p:val>
                                            <p:strVal val="ppt_y"/>
                                          </p:val>
                                        </p:tav>
                                      </p:tavLst>
                                    </p:anim>
                                    <p:set>
                                      <p:cBhvr>
                                        <p:cTn id="102" dur="1" fill="hold">
                                          <p:stCondLst>
                                            <p:cond delay="499"/>
                                          </p:stCondLst>
                                        </p:cTn>
                                        <p:tgtEl>
                                          <p:spTgt spid="61"/>
                                        </p:tgtEl>
                                        <p:attrNameLst>
                                          <p:attrName>style.visibility</p:attrName>
                                        </p:attrNameLst>
                                      </p:cBhvr>
                                      <p:to>
                                        <p:strVal val="hidden"/>
                                      </p:to>
                                    </p:set>
                                  </p:childTnLst>
                                </p:cTn>
                              </p:par>
                              <p:par>
                                <p:cTn id="103" presetID="2" presetClass="exit" presetSubtype="2" fill="hold" grpId="2" nodeType="withEffect">
                                  <p:stCondLst>
                                    <p:cond delay="0"/>
                                  </p:stCondLst>
                                  <p:childTnLst>
                                    <p:anim calcmode="lin" valueType="num">
                                      <p:cBhvr additive="base">
                                        <p:cTn id="104" dur="500"/>
                                        <p:tgtEl>
                                          <p:spTgt spid="62"/>
                                        </p:tgtEl>
                                        <p:attrNameLst>
                                          <p:attrName>ppt_x</p:attrName>
                                        </p:attrNameLst>
                                      </p:cBhvr>
                                      <p:tavLst>
                                        <p:tav tm="0">
                                          <p:val>
                                            <p:strVal val="ppt_x"/>
                                          </p:val>
                                        </p:tav>
                                        <p:tav tm="100000">
                                          <p:val>
                                            <p:strVal val="1+ppt_w/2"/>
                                          </p:val>
                                        </p:tav>
                                      </p:tavLst>
                                    </p:anim>
                                    <p:anim calcmode="lin" valueType="num">
                                      <p:cBhvr additive="base">
                                        <p:cTn id="105" dur="500"/>
                                        <p:tgtEl>
                                          <p:spTgt spid="62"/>
                                        </p:tgtEl>
                                        <p:attrNameLst>
                                          <p:attrName>ppt_y</p:attrName>
                                        </p:attrNameLst>
                                      </p:cBhvr>
                                      <p:tavLst>
                                        <p:tav tm="0">
                                          <p:val>
                                            <p:strVal val="ppt_y"/>
                                          </p:val>
                                        </p:tav>
                                        <p:tav tm="100000">
                                          <p:val>
                                            <p:strVal val="ppt_y"/>
                                          </p:val>
                                        </p:tav>
                                      </p:tavLst>
                                    </p:anim>
                                    <p:set>
                                      <p:cBhvr>
                                        <p:cTn id="106" dur="1" fill="hold">
                                          <p:stCondLst>
                                            <p:cond delay="499"/>
                                          </p:stCondLst>
                                        </p:cTn>
                                        <p:tgtEl>
                                          <p:spTgt spid="62"/>
                                        </p:tgtEl>
                                        <p:attrNameLst>
                                          <p:attrName>style.visibility</p:attrName>
                                        </p:attrNameLst>
                                      </p:cBhvr>
                                      <p:to>
                                        <p:strVal val="hidden"/>
                                      </p:to>
                                    </p:set>
                                  </p:childTnLst>
                                </p:cTn>
                              </p:par>
                              <p:par>
                                <p:cTn id="107" presetID="2" presetClass="exit" presetSubtype="2" fill="hold" grpId="2" nodeType="withEffect">
                                  <p:stCondLst>
                                    <p:cond delay="0"/>
                                  </p:stCondLst>
                                  <p:childTnLst>
                                    <p:anim calcmode="lin" valueType="num">
                                      <p:cBhvr additive="base">
                                        <p:cTn id="108" dur="500"/>
                                        <p:tgtEl>
                                          <p:spTgt spid="63"/>
                                        </p:tgtEl>
                                        <p:attrNameLst>
                                          <p:attrName>ppt_x</p:attrName>
                                        </p:attrNameLst>
                                      </p:cBhvr>
                                      <p:tavLst>
                                        <p:tav tm="0">
                                          <p:val>
                                            <p:strVal val="ppt_x"/>
                                          </p:val>
                                        </p:tav>
                                        <p:tav tm="100000">
                                          <p:val>
                                            <p:strVal val="1+ppt_w/2"/>
                                          </p:val>
                                        </p:tav>
                                      </p:tavLst>
                                    </p:anim>
                                    <p:anim calcmode="lin" valueType="num">
                                      <p:cBhvr additive="base">
                                        <p:cTn id="109" dur="500"/>
                                        <p:tgtEl>
                                          <p:spTgt spid="63"/>
                                        </p:tgtEl>
                                        <p:attrNameLst>
                                          <p:attrName>ppt_y</p:attrName>
                                        </p:attrNameLst>
                                      </p:cBhvr>
                                      <p:tavLst>
                                        <p:tav tm="0">
                                          <p:val>
                                            <p:strVal val="ppt_y"/>
                                          </p:val>
                                        </p:tav>
                                        <p:tav tm="100000">
                                          <p:val>
                                            <p:strVal val="ppt_y"/>
                                          </p:val>
                                        </p:tav>
                                      </p:tavLst>
                                    </p:anim>
                                    <p:set>
                                      <p:cBhvr>
                                        <p:cTn id="110" dur="1" fill="hold">
                                          <p:stCondLst>
                                            <p:cond delay="499"/>
                                          </p:stCondLst>
                                        </p:cTn>
                                        <p:tgtEl>
                                          <p:spTgt spid="63"/>
                                        </p:tgtEl>
                                        <p:attrNameLst>
                                          <p:attrName>style.visibility</p:attrName>
                                        </p:attrNameLst>
                                      </p:cBhvr>
                                      <p:to>
                                        <p:strVal val="hidden"/>
                                      </p:to>
                                    </p:set>
                                  </p:childTnLst>
                                </p:cTn>
                              </p:par>
                              <p:par>
                                <p:cTn id="111" presetID="2" presetClass="exit" presetSubtype="2" fill="hold" grpId="2" nodeType="withEffect">
                                  <p:stCondLst>
                                    <p:cond delay="0"/>
                                  </p:stCondLst>
                                  <p:childTnLst>
                                    <p:anim calcmode="lin" valueType="num">
                                      <p:cBhvr additive="base">
                                        <p:cTn id="112" dur="500"/>
                                        <p:tgtEl>
                                          <p:spTgt spid="64"/>
                                        </p:tgtEl>
                                        <p:attrNameLst>
                                          <p:attrName>ppt_x</p:attrName>
                                        </p:attrNameLst>
                                      </p:cBhvr>
                                      <p:tavLst>
                                        <p:tav tm="0">
                                          <p:val>
                                            <p:strVal val="ppt_x"/>
                                          </p:val>
                                        </p:tav>
                                        <p:tav tm="100000">
                                          <p:val>
                                            <p:strVal val="1+ppt_w/2"/>
                                          </p:val>
                                        </p:tav>
                                      </p:tavLst>
                                    </p:anim>
                                    <p:anim calcmode="lin" valueType="num">
                                      <p:cBhvr additive="base">
                                        <p:cTn id="113" dur="500"/>
                                        <p:tgtEl>
                                          <p:spTgt spid="64"/>
                                        </p:tgtEl>
                                        <p:attrNameLst>
                                          <p:attrName>ppt_y</p:attrName>
                                        </p:attrNameLst>
                                      </p:cBhvr>
                                      <p:tavLst>
                                        <p:tav tm="0">
                                          <p:val>
                                            <p:strVal val="ppt_y"/>
                                          </p:val>
                                        </p:tav>
                                        <p:tav tm="100000">
                                          <p:val>
                                            <p:strVal val="ppt_y"/>
                                          </p:val>
                                        </p:tav>
                                      </p:tavLst>
                                    </p:anim>
                                    <p:set>
                                      <p:cBhvr>
                                        <p:cTn id="114" dur="1" fill="hold">
                                          <p:stCondLst>
                                            <p:cond delay="499"/>
                                          </p:stCondLst>
                                        </p:cTn>
                                        <p:tgtEl>
                                          <p:spTgt spid="64"/>
                                        </p:tgtEl>
                                        <p:attrNameLst>
                                          <p:attrName>style.visibility</p:attrName>
                                        </p:attrNameLst>
                                      </p:cBhvr>
                                      <p:to>
                                        <p:strVal val="hidden"/>
                                      </p:to>
                                    </p:set>
                                  </p:childTnLst>
                                </p:cTn>
                              </p:par>
                              <p:par>
                                <p:cTn id="115" presetID="2" presetClass="exit" presetSubtype="2" fill="hold" grpId="1" nodeType="withEffect">
                                  <p:stCondLst>
                                    <p:cond delay="0"/>
                                  </p:stCondLst>
                                  <p:childTnLst>
                                    <p:anim calcmode="lin" valueType="num">
                                      <p:cBhvr additive="base">
                                        <p:cTn id="116" dur="500"/>
                                        <p:tgtEl>
                                          <p:spTgt spid="65"/>
                                        </p:tgtEl>
                                        <p:attrNameLst>
                                          <p:attrName>ppt_x</p:attrName>
                                        </p:attrNameLst>
                                      </p:cBhvr>
                                      <p:tavLst>
                                        <p:tav tm="0">
                                          <p:val>
                                            <p:strVal val="ppt_x"/>
                                          </p:val>
                                        </p:tav>
                                        <p:tav tm="100000">
                                          <p:val>
                                            <p:strVal val="1+ppt_w/2"/>
                                          </p:val>
                                        </p:tav>
                                      </p:tavLst>
                                    </p:anim>
                                    <p:anim calcmode="lin" valueType="num">
                                      <p:cBhvr additive="base">
                                        <p:cTn id="117" dur="500"/>
                                        <p:tgtEl>
                                          <p:spTgt spid="65"/>
                                        </p:tgtEl>
                                        <p:attrNameLst>
                                          <p:attrName>ppt_y</p:attrName>
                                        </p:attrNameLst>
                                      </p:cBhvr>
                                      <p:tavLst>
                                        <p:tav tm="0">
                                          <p:val>
                                            <p:strVal val="ppt_y"/>
                                          </p:val>
                                        </p:tav>
                                        <p:tav tm="100000">
                                          <p:val>
                                            <p:strVal val="ppt_y"/>
                                          </p:val>
                                        </p:tav>
                                      </p:tavLst>
                                    </p:anim>
                                    <p:set>
                                      <p:cBhvr>
                                        <p:cTn id="118" dur="1" fill="hold">
                                          <p:stCondLst>
                                            <p:cond delay="499"/>
                                          </p:stCondLst>
                                        </p:cTn>
                                        <p:tgtEl>
                                          <p:spTgt spid="65"/>
                                        </p:tgtEl>
                                        <p:attrNameLst>
                                          <p:attrName>style.visibility</p:attrName>
                                        </p:attrNameLst>
                                      </p:cBhvr>
                                      <p:to>
                                        <p:strVal val="hidden"/>
                                      </p:to>
                                    </p:set>
                                  </p:childTnLst>
                                </p:cTn>
                              </p:par>
                              <p:par>
                                <p:cTn id="119" presetID="10" presetClass="exit" presetSubtype="0" fill="hold" grpId="3" nodeType="withEffect">
                                  <p:stCondLst>
                                    <p:cond delay="0"/>
                                  </p:stCondLst>
                                  <p:childTnLst>
                                    <p:animEffect transition="out" filter="fade">
                                      <p:cBhvr>
                                        <p:cTn id="120" dur="500"/>
                                        <p:tgtEl>
                                          <p:spTgt spid="61"/>
                                        </p:tgtEl>
                                      </p:cBhvr>
                                    </p:animEffect>
                                    <p:set>
                                      <p:cBhvr>
                                        <p:cTn id="121" dur="1" fill="hold">
                                          <p:stCondLst>
                                            <p:cond delay="499"/>
                                          </p:stCondLst>
                                        </p:cTn>
                                        <p:tgtEl>
                                          <p:spTgt spid="61"/>
                                        </p:tgtEl>
                                        <p:attrNameLst>
                                          <p:attrName>style.visibility</p:attrName>
                                        </p:attrNameLst>
                                      </p:cBhvr>
                                      <p:to>
                                        <p:strVal val="hidden"/>
                                      </p:to>
                                    </p:set>
                                  </p:childTnLst>
                                </p:cTn>
                              </p:par>
                              <p:par>
                                <p:cTn id="122" presetID="10" presetClass="exit" presetSubtype="0" fill="hold" grpId="3" nodeType="withEffect">
                                  <p:stCondLst>
                                    <p:cond delay="0"/>
                                  </p:stCondLst>
                                  <p:childTnLst>
                                    <p:animEffect transition="out" filter="fade">
                                      <p:cBhvr>
                                        <p:cTn id="123" dur="500"/>
                                        <p:tgtEl>
                                          <p:spTgt spid="62"/>
                                        </p:tgtEl>
                                      </p:cBhvr>
                                    </p:animEffect>
                                    <p:set>
                                      <p:cBhvr>
                                        <p:cTn id="124" dur="1" fill="hold">
                                          <p:stCondLst>
                                            <p:cond delay="499"/>
                                          </p:stCondLst>
                                        </p:cTn>
                                        <p:tgtEl>
                                          <p:spTgt spid="62"/>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63"/>
                                        </p:tgtEl>
                                      </p:cBhvr>
                                    </p:animEffect>
                                    <p:set>
                                      <p:cBhvr>
                                        <p:cTn id="127" dur="1" fill="hold">
                                          <p:stCondLst>
                                            <p:cond delay="499"/>
                                          </p:stCondLst>
                                        </p:cTn>
                                        <p:tgtEl>
                                          <p:spTgt spid="63"/>
                                        </p:tgtEl>
                                        <p:attrNameLst>
                                          <p:attrName>style.visibility</p:attrName>
                                        </p:attrNameLst>
                                      </p:cBhvr>
                                      <p:to>
                                        <p:strVal val="hidden"/>
                                      </p:to>
                                    </p:set>
                                  </p:childTnLst>
                                </p:cTn>
                              </p:par>
                              <p:par>
                                <p:cTn id="128" presetID="10" presetClass="exit" presetSubtype="0" fill="hold" grpId="3" nodeType="withEffect">
                                  <p:stCondLst>
                                    <p:cond delay="0"/>
                                  </p:stCondLst>
                                  <p:childTnLst>
                                    <p:animEffect transition="out" filter="fade">
                                      <p:cBhvr>
                                        <p:cTn id="129" dur="500"/>
                                        <p:tgtEl>
                                          <p:spTgt spid="64"/>
                                        </p:tgtEl>
                                      </p:cBhvr>
                                    </p:animEffect>
                                    <p:set>
                                      <p:cBhvr>
                                        <p:cTn id="130" dur="1" fill="hold">
                                          <p:stCondLst>
                                            <p:cond delay="499"/>
                                          </p:stCondLst>
                                        </p:cTn>
                                        <p:tgtEl>
                                          <p:spTgt spid="64"/>
                                        </p:tgtEl>
                                        <p:attrNameLst>
                                          <p:attrName>style.visibility</p:attrName>
                                        </p:attrNameLst>
                                      </p:cBhvr>
                                      <p:to>
                                        <p:strVal val="hidden"/>
                                      </p:to>
                                    </p:set>
                                  </p:childTnLst>
                                </p:cTn>
                              </p:par>
                              <p:par>
                                <p:cTn id="131" presetID="10" presetClass="exit" presetSubtype="0" fill="hold" grpId="2" nodeType="withEffect">
                                  <p:stCondLst>
                                    <p:cond delay="0"/>
                                  </p:stCondLst>
                                  <p:childTnLst>
                                    <p:animEffect transition="out" filter="fade">
                                      <p:cBhvr>
                                        <p:cTn id="132" dur="500"/>
                                        <p:tgtEl>
                                          <p:spTgt spid="65"/>
                                        </p:tgtEl>
                                      </p:cBhvr>
                                    </p:animEffect>
                                    <p:set>
                                      <p:cBhvr>
                                        <p:cTn id="133" dur="1" fill="hold">
                                          <p:stCondLst>
                                            <p:cond delay="499"/>
                                          </p:stCondLst>
                                        </p:cTn>
                                        <p:tgtEl>
                                          <p:spTgt spid="65"/>
                                        </p:tgtEl>
                                        <p:attrNameLst>
                                          <p:attrName>style.visibility</p:attrName>
                                        </p:attrNameLst>
                                      </p:cBhvr>
                                      <p:to>
                                        <p:strVal val="hidden"/>
                                      </p:to>
                                    </p:set>
                                  </p:childTnLst>
                                </p:cTn>
                              </p:par>
                              <p:par>
                                <p:cTn id="134" presetID="1" presetClass="entr" presetSubtype="0" fill="hold" nodeType="withEffect">
                                  <p:stCondLst>
                                    <p:cond delay="500"/>
                                  </p:stCondLst>
                                  <p:childTnLst>
                                    <p:set>
                                      <p:cBhvr>
                                        <p:cTn id="135"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6" fill="hold" display="0">
                  <p:stCondLst>
                    <p:cond delay="indefinite"/>
                  </p:stCondLst>
                  <p:endCondLst>
                    <p:cond evt="onStopAudio" delay="0">
                      <p:tgtEl>
                        <p:sldTgt/>
                      </p:tgtEl>
                    </p:cond>
                  </p:endCondLst>
                </p:cTn>
                <p:tgtEl>
                  <p:spTgt spid="72"/>
                </p:tgtEl>
              </p:cMediaNode>
            </p:audio>
          </p:childTnLst>
        </p:cTn>
      </p:par>
    </p:tnLst>
    <p:bldLst>
      <p:bldGraphic spid="40" grpId="0">
        <p:bldAsOne/>
      </p:bldGraphic>
      <p:bldGraphic spid="40" grpId="1">
        <p:bldAsOne/>
      </p:bldGraphic>
      <p:bldGraphic spid="40" grpId="2">
        <p:bldAsOne/>
      </p:bldGraphic>
      <p:bldGraphic spid="41" grpId="0">
        <p:bldAsOne/>
      </p:bldGraphic>
      <p:bldGraphic spid="41" grpId="1">
        <p:bldAsOne/>
      </p:bldGraphic>
      <p:bldGraphic spid="41" grpId="2">
        <p:bldAsOne/>
      </p:bldGraphic>
      <p:bldGraphic spid="42" grpId="0">
        <p:bldAsOne/>
      </p:bldGraphic>
      <p:bldGraphic spid="42" grpId="1">
        <p:bldAsOne/>
      </p:bldGraphic>
      <p:bldGraphic spid="42" grpId="2">
        <p:bldAsOne/>
      </p:bldGraphic>
      <p:bldGraphic spid="43" grpId="0">
        <p:bldAsOne/>
      </p:bldGraphic>
      <p:bldGraphic spid="43" grpId="1">
        <p:bldAsOne/>
      </p:bldGraphic>
      <p:bldGraphic spid="43" grpId="2">
        <p:bldAsOne/>
      </p:bldGraphic>
      <p:bldP spid="61" grpId="0" animBg="1"/>
      <p:bldP spid="61" grpId="1" animBg="1"/>
      <p:bldP spid="61" grpId="2" animBg="1"/>
      <p:bldP spid="61" grpId="3" animBg="1"/>
      <p:bldP spid="62" grpId="0" animBg="1"/>
      <p:bldP spid="62" grpId="1" animBg="1"/>
      <p:bldP spid="62" grpId="2" animBg="1"/>
      <p:bldP spid="62" grpId="3" animBg="1"/>
      <p:bldP spid="63" grpId="0" animBg="1"/>
      <p:bldP spid="63" grpId="1" animBg="1"/>
      <p:bldP spid="63" grpId="2" animBg="1"/>
      <p:bldP spid="63" grpId="3" animBg="1"/>
      <p:bldP spid="64" grpId="0" animBg="1"/>
      <p:bldP spid="64" grpId="1" animBg="1"/>
      <p:bldP spid="64" grpId="2" animBg="1"/>
      <p:bldP spid="64" grpId="3" animBg="1"/>
      <p:bldGraphic spid="65" grpId="0">
        <p:bldAsOne/>
      </p:bldGraphic>
      <p:bldGraphic spid="65" grpId="1">
        <p:bldAsOne/>
      </p:bldGraphic>
      <p:bldGraphic spid="65" grpId="2">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graphicFrame>
        <p:nvGraphicFramePr>
          <p:cNvPr id="40" name="Chart 39">
            <a:extLst>
              <a:ext uri="{FF2B5EF4-FFF2-40B4-BE49-F238E27FC236}">
                <a16:creationId xmlns:a16="http://schemas.microsoft.com/office/drawing/2014/main" id="{F9BD4485-F5C8-495C-8B71-E377A9C2AFDF}"/>
              </a:ext>
            </a:extLst>
          </p:cNvPr>
          <p:cNvGraphicFramePr>
            <a:graphicFrameLocks noChangeAspect="1"/>
          </p:cNvGraphicFramePr>
          <p:nvPr/>
        </p:nvGraphicFramePr>
        <p:xfrm>
          <a:off x="6231000" y="1636210"/>
          <a:ext cx="3510000" cy="22045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88EDF83B-E4BF-4F66-BF00-44F2D0D0D1FC}"/>
              </a:ext>
            </a:extLst>
          </p:cNvPr>
          <p:cNvGraphicFramePr>
            <a:graphicFrameLocks/>
          </p:cNvGraphicFramePr>
          <p:nvPr/>
        </p:nvGraphicFramePr>
        <p:xfrm>
          <a:off x="2451000" y="4010304"/>
          <a:ext cx="3420000" cy="2204516"/>
        </p:xfrm>
        <a:graphic>
          <a:graphicData uri="http://schemas.openxmlformats.org/drawingml/2006/chart">
            <c:chart xmlns:c="http://schemas.openxmlformats.org/drawingml/2006/chart" xmlns:r="http://schemas.openxmlformats.org/officeDocument/2006/relationships" r:id="rId6"/>
          </a:graphicData>
        </a:graphic>
      </p:graphicFrame>
      <p:grpSp>
        <p:nvGrpSpPr>
          <p:cNvPr id="2" name="Group 1">
            <a:extLst>
              <a:ext uri="{FF2B5EF4-FFF2-40B4-BE49-F238E27FC236}">
                <a16:creationId xmlns:a16="http://schemas.microsoft.com/office/drawing/2014/main" id="{F16C17ED-4210-48A2-8444-E5D17E157E1D}"/>
              </a:ext>
            </a:extLst>
          </p:cNvPr>
          <p:cNvGrpSpPr/>
          <p:nvPr/>
        </p:nvGrpSpPr>
        <p:grpSpPr>
          <a:xfrm>
            <a:off x="6826473" y="1636210"/>
            <a:ext cx="5364720" cy="4213861"/>
            <a:chOff x="5042117" y="1636210"/>
            <a:chExt cx="5995972" cy="4213861"/>
          </a:xfrm>
        </p:grpSpPr>
        <p:graphicFrame>
          <p:nvGraphicFramePr>
            <p:cNvPr id="12" name="Chart 11">
              <a:extLst>
                <a:ext uri="{FF2B5EF4-FFF2-40B4-BE49-F238E27FC236}">
                  <a16:creationId xmlns:a16="http://schemas.microsoft.com/office/drawing/2014/main" id="{4E717D59-7964-4579-9448-D3A7ABD66A9B}"/>
                </a:ext>
              </a:extLst>
            </p:cNvPr>
            <p:cNvGraphicFramePr>
              <a:graphicFrameLocks/>
            </p:cNvGraphicFramePr>
            <p:nvPr>
              <p:extLst>
                <p:ext uri="{D42A27DB-BD31-4B8C-83A1-F6EECF244321}">
                  <p14:modId xmlns:p14="http://schemas.microsoft.com/office/powerpoint/2010/main" val="2882924133"/>
                </p:ext>
              </p:extLst>
            </p:nvPr>
          </p:nvGraphicFramePr>
          <p:xfrm>
            <a:off x="5042117" y="1636210"/>
            <a:ext cx="5995972" cy="4213861"/>
          </p:xfrm>
          <a:graphic>
            <a:graphicData uri="http://schemas.openxmlformats.org/drawingml/2006/chart">
              <c:chart xmlns:c="http://schemas.openxmlformats.org/drawingml/2006/chart" xmlns:r="http://schemas.openxmlformats.org/officeDocument/2006/relationships" r:id="rId7"/>
            </a:graphicData>
          </a:graphic>
        </p:graphicFrame>
        <p:sp>
          <p:nvSpPr>
            <p:cNvPr id="61" name="TextBox 60">
              <a:extLst>
                <a:ext uri="{FF2B5EF4-FFF2-40B4-BE49-F238E27FC236}">
                  <a16:creationId xmlns:a16="http://schemas.microsoft.com/office/drawing/2014/main" id="{3DE61F5C-2529-484A-B396-FE2C4CA6BAE2}"/>
                </a:ext>
              </a:extLst>
            </p:cNvPr>
            <p:cNvSpPr txBox="1"/>
            <p:nvPr/>
          </p:nvSpPr>
          <p:spPr>
            <a:xfrm>
              <a:off x="8221830" y="2284174"/>
              <a:ext cx="1333871" cy="830997"/>
            </a:xfrm>
            <a:prstGeom prst="rect">
              <a:avLst/>
            </a:prstGeom>
            <a:solidFill>
              <a:srgbClr val="FFFF00"/>
            </a:solidFill>
          </p:spPr>
          <p:txBody>
            <a:bodyPr wrap="square" rtlCol="0">
              <a:spAutoFit/>
            </a:bodyPr>
            <a:lstStyle/>
            <a:p>
              <a:pPr algn="ctr"/>
              <a:r>
                <a:rPr lang="en-US" sz="1600" b="1" dirty="0">
                  <a:solidFill>
                    <a:srgbClr val="11224E"/>
                  </a:solidFill>
                </a:rPr>
                <a:t>Top Customers, 17.25%</a:t>
              </a:r>
              <a:endParaRPr lang="en-PH" sz="1600" b="1" dirty="0">
                <a:solidFill>
                  <a:srgbClr val="11224E"/>
                </a:solidFill>
              </a:endParaRPr>
            </a:p>
          </p:txBody>
        </p:sp>
        <p:sp>
          <p:nvSpPr>
            <p:cNvPr id="62" name="TextBox 61">
              <a:extLst>
                <a:ext uri="{FF2B5EF4-FFF2-40B4-BE49-F238E27FC236}">
                  <a16:creationId xmlns:a16="http://schemas.microsoft.com/office/drawing/2014/main" id="{F277DEF5-0658-4F6A-BDF1-0C8752A00083}"/>
                </a:ext>
              </a:extLst>
            </p:cNvPr>
            <p:cNvSpPr txBox="1"/>
            <p:nvPr/>
          </p:nvSpPr>
          <p:spPr>
            <a:xfrm>
              <a:off x="8379969" y="3946168"/>
              <a:ext cx="1333871" cy="830997"/>
            </a:xfrm>
            <a:prstGeom prst="rect">
              <a:avLst/>
            </a:prstGeom>
            <a:solidFill>
              <a:srgbClr val="00B0F0"/>
            </a:solidFill>
          </p:spPr>
          <p:txBody>
            <a:bodyPr wrap="square" rtlCol="0">
              <a:spAutoFit/>
            </a:bodyPr>
            <a:lstStyle/>
            <a:p>
              <a:pPr algn="ctr"/>
              <a:r>
                <a:rPr lang="en-US" sz="1600" b="1" dirty="0">
                  <a:solidFill>
                    <a:schemeClr val="bg1"/>
                  </a:solidFill>
                </a:rPr>
                <a:t>Loyal Customers, 17.25%</a:t>
              </a:r>
              <a:endParaRPr lang="en-PH" sz="1600" b="1" dirty="0">
                <a:solidFill>
                  <a:schemeClr val="bg1"/>
                </a:solidFill>
              </a:endParaRPr>
            </a:p>
          </p:txBody>
        </p:sp>
        <p:sp>
          <p:nvSpPr>
            <p:cNvPr id="63" name="TextBox 62">
              <a:extLst>
                <a:ext uri="{FF2B5EF4-FFF2-40B4-BE49-F238E27FC236}">
                  <a16:creationId xmlns:a16="http://schemas.microsoft.com/office/drawing/2014/main" id="{6A963BA1-D04F-44FC-BA58-DF7E8F092EEE}"/>
                </a:ext>
              </a:extLst>
            </p:cNvPr>
            <p:cNvSpPr txBox="1"/>
            <p:nvPr/>
          </p:nvSpPr>
          <p:spPr>
            <a:xfrm>
              <a:off x="6321002" y="3806876"/>
              <a:ext cx="1556013" cy="830997"/>
            </a:xfrm>
            <a:prstGeom prst="rect">
              <a:avLst/>
            </a:prstGeom>
            <a:solidFill>
              <a:srgbClr val="00235B"/>
            </a:solidFill>
            <a:ln>
              <a:noFill/>
            </a:ln>
          </p:spPr>
          <p:txBody>
            <a:bodyPr wrap="square" rtlCol="0">
              <a:spAutoFit/>
            </a:bodyPr>
            <a:lstStyle/>
            <a:p>
              <a:pPr algn="ctr"/>
              <a:r>
                <a:rPr lang="en-US" sz="1600" dirty="0">
                  <a:solidFill>
                    <a:schemeClr val="bg1"/>
                  </a:solidFill>
                </a:rPr>
                <a:t>At Risk/ Need Attrition, 31.38%</a:t>
              </a:r>
              <a:endParaRPr lang="en-PH" sz="1600" dirty="0">
                <a:solidFill>
                  <a:schemeClr val="bg1"/>
                </a:solidFill>
              </a:endParaRPr>
            </a:p>
          </p:txBody>
        </p:sp>
        <p:sp>
          <p:nvSpPr>
            <p:cNvPr id="64" name="TextBox 63">
              <a:extLst>
                <a:ext uri="{FF2B5EF4-FFF2-40B4-BE49-F238E27FC236}">
                  <a16:creationId xmlns:a16="http://schemas.microsoft.com/office/drawing/2014/main" id="{8B5D26B4-E9D9-4E17-AC1D-1BCFF79B3B75}"/>
                </a:ext>
              </a:extLst>
            </p:cNvPr>
            <p:cNvSpPr txBox="1"/>
            <p:nvPr/>
          </p:nvSpPr>
          <p:spPr>
            <a:xfrm>
              <a:off x="6579925" y="2361856"/>
              <a:ext cx="1297090" cy="830997"/>
            </a:xfrm>
            <a:prstGeom prst="rect">
              <a:avLst/>
            </a:prstGeom>
            <a:solidFill>
              <a:srgbClr val="FF0000"/>
            </a:solidFill>
          </p:spPr>
          <p:txBody>
            <a:bodyPr wrap="square" rtlCol="0">
              <a:spAutoFit/>
            </a:bodyPr>
            <a:lstStyle/>
            <a:p>
              <a:pPr algn="ctr"/>
              <a:r>
                <a:rPr lang="en-US" sz="1600" dirty="0">
                  <a:solidFill>
                    <a:schemeClr val="bg1"/>
                  </a:solidFill>
                </a:rPr>
                <a:t>Immediate Attention, 20.88%</a:t>
              </a:r>
              <a:endParaRPr lang="en-PH" sz="1600" dirty="0">
                <a:solidFill>
                  <a:schemeClr val="bg1"/>
                </a:solidFill>
              </a:endParaRPr>
            </a:p>
          </p:txBody>
        </p:sp>
      </p:grpSp>
      <p:sp>
        <p:nvSpPr>
          <p:cNvPr id="4" name="Rectangle: Rounded Corners 3">
            <a:extLst>
              <a:ext uri="{FF2B5EF4-FFF2-40B4-BE49-F238E27FC236}">
                <a16:creationId xmlns:a16="http://schemas.microsoft.com/office/drawing/2014/main" id="{F1E09B8E-13A3-47A8-B2B0-C56722F46DCB}"/>
              </a:ext>
            </a:extLst>
          </p:cNvPr>
          <p:cNvSpPr/>
          <p:nvPr/>
        </p:nvSpPr>
        <p:spPr>
          <a:xfrm>
            <a:off x="1150957" y="4358559"/>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21%</a:t>
            </a:r>
            <a:endParaRPr lang="en-PH" sz="6600" b="1" dirty="0">
              <a:solidFill>
                <a:schemeClr val="bg1"/>
              </a:solidFill>
              <a:highlight>
                <a:srgbClr val="FA6F1A"/>
              </a:highlight>
            </a:endParaRPr>
          </a:p>
        </p:txBody>
      </p:sp>
      <p:sp>
        <p:nvSpPr>
          <p:cNvPr id="3" name="TextBox 2">
            <a:extLst>
              <a:ext uri="{FF2B5EF4-FFF2-40B4-BE49-F238E27FC236}">
                <a16:creationId xmlns:a16="http://schemas.microsoft.com/office/drawing/2014/main" id="{6903978E-C9B8-4799-9E3B-D4A3AB3ADB61}"/>
              </a:ext>
            </a:extLst>
          </p:cNvPr>
          <p:cNvSpPr txBox="1"/>
          <p:nvPr/>
        </p:nvSpPr>
        <p:spPr>
          <a:xfrm>
            <a:off x="3087938" y="1898340"/>
            <a:ext cx="4357283" cy="1789657"/>
          </a:xfrm>
          <a:prstGeom prst="rect">
            <a:avLst/>
          </a:prstGeom>
          <a:noFill/>
        </p:spPr>
        <p:txBody>
          <a:bodyPr wrap="none" rtlCol="0">
            <a:spAutoFit/>
          </a:bodyPr>
          <a:lstStyle/>
          <a:p>
            <a:r>
              <a:rPr lang="en-US" sz="2400" b="1" dirty="0">
                <a:solidFill>
                  <a:srgbClr val="FA6F1A"/>
                </a:solidFill>
              </a:rPr>
              <a:t>TOP CUSTOMER SEGMENT:</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Monetary Average: ₱ 450.90</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Frequency Average: 14</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Latest Purchase History: 12-31-2022</a:t>
            </a:r>
          </a:p>
        </p:txBody>
      </p:sp>
      <p:sp>
        <p:nvSpPr>
          <p:cNvPr id="17" name="TextBox 16">
            <a:extLst>
              <a:ext uri="{FF2B5EF4-FFF2-40B4-BE49-F238E27FC236}">
                <a16:creationId xmlns:a16="http://schemas.microsoft.com/office/drawing/2014/main" id="{7B2E2E4A-3AF4-4394-8117-198F4EAC5E32}"/>
              </a:ext>
            </a:extLst>
          </p:cNvPr>
          <p:cNvSpPr txBox="1"/>
          <p:nvPr/>
        </p:nvSpPr>
        <p:spPr>
          <a:xfrm>
            <a:off x="3037604" y="4147535"/>
            <a:ext cx="4407617" cy="1789657"/>
          </a:xfrm>
          <a:prstGeom prst="rect">
            <a:avLst/>
          </a:prstGeom>
          <a:noFill/>
        </p:spPr>
        <p:txBody>
          <a:bodyPr wrap="none" rtlCol="0">
            <a:spAutoFit/>
          </a:bodyPr>
          <a:lstStyle/>
          <a:p>
            <a:r>
              <a:rPr lang="en-US" sz="2400" b="1" dirty="0">
                <a:solidFill>
                  <a:srgbClr val="FA6F1A"/>
                </a:solidFill>
              </a:rPr>
              <a:t>IMMEDIATE ATTENTION SEGMENT:</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Monetary Average: ₱ 338.95</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Frequency Average: 8</a:t>
            </a:r>
          </a:p>
          <a:p>
            <a:pPr>
              <a:lnSpc>
                <a:spcPct val="150000"/>
              </a:lnSpc>
            </a:pPr>
            <a:r>
              <a:rPr lang="en-PH" sz="2000" dirty="0">
                <a:solidFill>
                  <a:schemeClr val="tx1">
                    <a:lumMod val="75000"/>
                    <a:lumOff val="25000"/>
                  </a:schemeClr>
                </a:solidFill>
                <a:latin typeface="Arial" panose="020B0604020202020204" pitchFamily="34" charset="0"/>
                <a:cs typeface="Arial" panose="020B0604020202020204" pitchFamily="34" charset="0"/>
              </a:rPr>
              <a:t>Latest Purchase History: 12-13-2022</a:t>
            </a:r>
          </a:p>
        </p:txBody>
      </p:sp>
      <p:sp>
        <p:nvSpPr>
          <p:cNvPr id="19" name="Rectangle: Rounded Corners 18">
            <a:extLst>
              <a:ext uri="{FF2B5EF4-FFF2-40B4-BE49-F238E27FC236}">
                <a16:creationId xmlns:a16="http://schemas.microsoft.com/office/drawing/2014/main" id="{1FCFB2BB-51EB-488D-994D-A164A1DE9EB7}"/>
              </a:ext>
            </a:extLst>
          </p:cNvPr>
          <p:cNvSpPr/>
          <p:nvPr/>
        </p:nvSpPr>
        <p:spPr>
          <a:xfrm>
            <a:off x="1150957" y="2109364"/>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17%</a:t>
            </a:r>
            <a:endParaRPr lang="en-PH" sz="6600" b="1" dirty="0">
              <a:solidFill>
                <a:schemeClr val="bg1"/>
              </a:solidFill>
              <a:highlight>
                <a:srgbClr val="FA6F1A"/>
              </a:highlight>
            </a:endParaRPr>
          </a:p>
        </p:txBody>
      </p:sp>
      <p:pic>
        <p:nvPicPr>
          <p:cNvPr id="6" name="Slide 11">
            <a:hlinkClick r:id="" action="ppaction://media"/>
            <a:extLst>
              <a:ext uri="{FF2B5EF4-FFF2-40B4-BE49-F238E27FC236}">
                <a16:creationId xmlns:a16="http://schemas.microsoft.com/office/drawing/2014/main" id="{75400A9A-A6A5-478E-BD63-25295E4306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629479530"/>
      </p:ext>
    </p:extLst>
  </p:cSld>
  <p:clrMapOvr>
    <a:masterClrMapping/>
  </p:clrMapOvr>
  <mc:AlternateContent xmlns:mc="http://schemas.openxmlformats.org/markup-compatibility/2006" xmlns:p14="http://schemas.microsoft.com/office/powerpoint/2010/main">
    <mc:Choice Requires="p14">
      <p:transition spd="slow" p14:dur="2000" advTm="68016"/>
    </mc:Choice>
    <mc:Fallback xmlns="">
      <p:transition spd="slow" advTm="6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256" fill="hold"/>
                                        <p:tgtEl>
                                          <p:spTgt spid="6"/>
                                        </p:tgtEl>
                                      </p:cBhvr>
                                    </p:cmd>
                                  </p:childTnLst>
                                </p:cTn>
                              </p:par>
                              <p:par>
                                <p:cTn id="7" presetID="2" presetClass="entr" presetSubtype="8"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0-#ppt_w/2"/>
                                          </p:val>
                                        </p:tav>
                                        <p:tav tm="100000">
                                          <p:val>
                                            <p:strVal val="#ppt_x"/>
                                          </p:val>
                                        </p:tav>
                                      </p:tavLst>
                                    </p:anim>
                                    <p:anim calcmode="lin" valueType="num">
                                      <p:cBhvr additive="base">
                                        <p:cTn id="1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fade">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xEl>
                                              <p:pRg st="1" end="1"/>
                                            </p:txEl>
                                          </p:spTgt>
                                        </p:tgtEl>
                                        <p:attrNameLst>
                                          <p:attrName>style.visibility</p:attrName>
                                        </p:attrNameLst>
                                      </p:cBhvr>
                                      <p:to>
                                        <p:strVal val="visible"/>
                                      </p:to>
                                    </p:set>
                                    <p:animEffect transition="in" filter="fade">
                                      <p:cBhvr>
                                        <p:cTn id="46" dur="500"/>
                                        <p:tgtEl>
                                          <p:spTgt spid="17">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xEl>
                                              <p:pRg st="2" end="2"/>
                                            </p:txEl>
                                          </p:spTgt>
                                        </p:tgtEl>
                                        <p:attrNameLst>
                                          <p:attrName>style.visibility</p:attrName>
                                        </p:attrNameLst>
                                      </p:cBhvr>
                                      <p:to>
                                        <p:strVal val="visible"/>
                                      </p:to>
                                    </p:set>
                                    <p:animEffect transition="in" filter="fade">
                                      <p:cBhvr>
                                        <p:cTn id="51" dur="500"/>
                                        <p:tgtEl>
                                          <p:spTgt spid="17">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xEl>
                                              <p:pRg st="3" end="3"/>
                                            </p:txEl>
                                          </p:spTgt>
                                        </p:tgtEl>
                                        <p:attrNameLst>
                                          <p:attrName>style.visibility</p:attrName>
                                        </p:attrNameLst>
                                      </p:cBhvr>
                                      <p:to>
                                        <p:strVal val="visible"/>
                                      </p:to>
                                    </p:set>
                                    <p:animEffect transition="in" filter="fade">
                                      <p:cBhvr>
                                        <p:cTn id="56"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6"/>
                </p:tgtEl>
              </p:cMediaNode>
            </p:audio>
          </p:childTnLst>
        </p:cTn>
      </p:par>
    </p:tnLst>
    <p:bldLst>
      <p:bldP spid="4" grpId="0" animBg="1"/>
      <p:bldP spid="3" grpId="0" uiExpand="1" build="p"/>
      <p:bldP spid="17" grpId="0" uiExpand="1" build="p"/>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65E87E8-3555-43D9-B544-561534ED36D5}"/>
              </a:ext>
            </a:extLst>
          </p:cNvPr>
          <p:cNvPicPr>
            <a:picLocks noChangeAspect="1"/>
          </p:cNvPicPr>
          <p:nvPr/>
        </p:nvPicPr>
        <p:blipFill rotWithShape="1">
          <a:blip r:embed="rId5"/>
          <a:srcRect t="15025"/>
          <a:stretch/>
        </p:blipFill>
        <p:spPr>
          <a:xfrm>
            <a:off x="5433177" y="1810896"/>
            <a:ext cx="1267002" cy="1878034"/>
          </a:xfrm>
          <a:prstGeom prst="rect">
            <a:avLst/>
          </a:prstGeom>
        </p:spPr>
      </p:pic>
      <p:pic>
        <p:nvPicPr>
          <p:cNvPr id="40" name="Picture 39">
            <a:extLst>
              <a:ext uri="{FF2B5EF4-FFF2-40B4-BE49-F238E27FC236}">
                <a16:creationId xmlns:a16="http://schemas.microsoft.com/office/drawing/2014/main" id="{1A322DF1-1073-4ADB-8532-2CF6B5CB4649}"/>
              </a:ext>
            </a:extLst>
          </p:cNvPr>
          <p:cNvPicPr>
            <a:picLocks noChangeAspect="1"/>
          </p:cNvPicPr>
          <p:nvPr/>
        </p:nvPicPr>
        <p:blipFill rotWithShape="1">
          <a:blip r:embed="rId5"/>
          <a:srcRect t="15025"/>
          <a:stretch/>
        </p:blipFill>
        <p:spPr>
          <a:xfrm>
            <a:off x="8499259" y="1810896"/>
            <a:ext cx="1267002" cy="1878034"/>
          </a:xfrm>
          <a:prstGeom prst="rect">
            <a:avLst/>
          </a:prstGeom>
        </p:spPr>
      </p:pic>
      <p:sp>
        <p:nvSpPr>
          <p:cNvPr id="43" name="Rectangle 42">
            <a:extLst>
              <a:ext uri="{FF2B5EF4-FFF2-40B4-BE49-F238E27FC236}">
                <a16:creationId xmlns:a16="http://schemas.microsoft.com/office/drawing/2014/main" id="{65A0F2A6-D4DB-4B60-86D2-E25318091AD9}"/>
              </a:ext>
            </a:extLst>
          </p:cNvPr>
          <p:cNvSpPr/>
          <p:nvPr/>
        </p:nvSpPr>
        <p:spPr>
          <a:xfrm>
            <a:off x="5275188" y="3644995"/>
            <a:ext cx="47425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a:extLst>
              <a:ext uri="{FF2B5EF4-FFF2-40B4-BE49-F238E27FC236}">
                <a16:creationId xmlns:a16="http://schemas.microsoft.com/office/drawing/2014/main" id="{256B04EB-31E6-4783-A9B1-029A1A15305F}"/>
              </a:ext>
            </a:extLst>
          </p:cNvPr>
          <p:cNvSpPr/>
          <p:nvPr/>
        </p:nvSpPr>
        <p:spPr>
          <a:xfrm>
            <a:off x="4932288" y="4610963"/>
            <a:ext cx="558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6" name="Group 45">
            <a:extLst>
              <a:ext uri="{FF2B5EF4-FFF2-40B4-BE49-F238E27FC236}">
                <a16:creationId xmlns:a16="http://schemas.microsoft.com/office/drawing/2014/main" id="{2C2605D0-A032-4AE2-9F23-6B6A32610CC1}"/>
              </a:ext>
            </a:extLst>
          </p:cNvPr>
          <p:cNvGrpSpPr/>
          <p:nvPr/>
        </p:nvGrpSpPr>
        <p:grpSpPr>
          <a:xfrm>
            <a:off x="8113867" y="4876842"/>
            <a:ext cx="2037786" cy="655834"/>
            <a:chOff x="6407379" y="4530934"/>
            <a:chExt cx="2037786" cy="655834"/>
          </a:xfrm>
        </p:grpSpPr>
        <p:pic>
          <p:nvPicPr>
            <p:cNvPr id="49" name="Picture 48">
              <a:extLst>
                <a:ext uri="{FF2B5EF4-FFF2-40B4-BE49-F238E27FC236}">
                  <a16:creationId xmlns:a16="http://schemas.microsoft.com/office/drawing/2014/main" id="{BB546648-ECD2-451F-85B8-AE4454AF48AC}"/>
                </a:ext>
              </a:extLst>
            </p:cNvPr>
            <p:cNvPicPr>
              <a:picLocks noChangeAspect="1"/>
            </p:cNvPicPr>
            <p:nvPr/>
          </p:nvPicPr>
          <p:blipFill rotWithShape="1">
            <a:blip r:embed="rId6"/>
            <a:srcRect b="50113"/>
            <a:stretch/>
          </p:blipFill>
          <p:spPr>
            <a:xfrm>
              <a:off x="6407379" y="4530934"/>
              <a:ext cx="1047896" cy="655834"/>
            </a:xfrm>
            <a:prstGeom prst="rect">
              <a:avLst/>
            </a:prstGeom>
          </p:spPr>
        </p:pic>
        <p:pic>
          <p:nvPicPr>
            <p:cNvPr id="50" name="Picture 49">
              <a:extLst>
                <a:ext uri="{FF2B5EF4-FFF2-40B4-BE49-F238E27FC236}">
                  <a16:creationId xmlns:a16="http://schemas.microsoft.com/office/drawing/2014/main" id="{5B4BCC9A-FD6D-40C1-B1D8-17E20CD53F4F}"/>
                </a:ext>
              </a:extLst>
            </p:cNvPr>
            <p:cNvPicPr>
              <a:picLocks noChangeAspect="1"/>
            </p:cNvPicPr>
            <p:nvPr/>
          </p:nvPicPr>
          <p:blipFill rotWithShape="1">
            <a:blip r:embed="rId6"/>
            <a:srcRect b="50113"/>
            <a:stretch/>
          </p:blipFill>
          <p:spPr>
            <a:xfrm>
              <a:off x="7397269" y="4530934"/>
              <a:ext cx="1047896" cy="655834"/>
            </a:xfrm>
            <a:prstGeom prst="rect">
              <a:avLst/>
            </a:prstGeom>
          </p:spPr>
        </p:pic>
      </p:grpSp>
      <p:pic>
        <p:nvPicPr>
          <p:cNvPr id="45" name="Picture 44">
            <a:extLst>
              <a:ext uri="{FF2B5EF4-FFF2-40B4-BE49-F238E27FC236}">
                <a16:creationId xmlns:a16="http://schemas.microsoft.com/office/drawing/2014/main" id="{B4F6A114-29E7-4F51-97F3-A44EDF559A52}"/>
              </a:ext>
            </a:extLst>
          </p:cNvPr>
          <p:cNvPicPr>
            <a:picLocks noChangeAspect="1"/>
          </p:cNvPicPr>
          <p:nvPr/>
        </p:nvPicPr>
        <p:blipFill>
          <a:blip r:embed="rId7"/>
          <a:stretch>
            <a:fillRect/>
          </a:stretch>
        </p:blipFill>
        <p:spPr>
          <a:xfrm>
            <a:off x="5612928" y="4754759"/>
            <a:ext cx="907500" cy="900000"/>
          </a:xfrm>
          <a:prstGeom prst="rect">
            <a:avLst/>
          </a:prstGeom>
        </p:spPr>
      </p:pic>
      <p:sp>
        <p:nvSpPr>
          <p:cNvPr id="48" name="TextBox 47">
            <a:extLst>
              <a:ext uri="{FF2B5EF4-FFF2-40B4-BE49-F238E27FC236}">
                <a16:creationId xmlns:a16="http://schemas.microsoft.com/office/drawing/2014/main" id="{9E2D64EE-CA81-4475-8FD0-32A88703C041}"/>
              </a:ext>
            </a:extLst>
          </p:cNvPr>
          <p:cNvSpPr txBox="1"/>
          <p:nvPr/>
        </p:nvSpPr>
        <p:spPr>
          <a:xfrm>
            <a:off x="8218735" y="5788145"/>
            <a:ext cx="1770044" cy="369332"/>
          </a:xfrm>
          <a:prstGeom prst="rect">
            <a:avLst/>
          </a:prstGeom>
          <a:noFill/>
        </p:spPr>
        <p:txBody>
          <a:bodyPr wrap="square" rtlCol="0">
            <a:spAutoFit/>
          </a:bodyPr>
          <a:lstStyle/>
          <a:p>
            <a:pPr algn="ctr"/>
            <a:r>
              <a:rPr lang="en-US" dirty="0"/>
              <a:t>Last 12 Months</a:t>
            </a:r>
            <a:endParaRPr lang="en-PH" dirty="0"/>
          </a:p>
        </p:txBody>
      </p:sp>
      <p:sp>
        <p:nvSpPr>
          <p:cNvPr id="47" name="TextBox 46">
            <a:extLst>
              <a:ext uri="{FF2B5EF4-FFF2-40B4-BE49-F238E27FC236}">
                <a16:creationId xmlns:a16="http://schemas.microsoft.com/office/drawing/2014/main" id="{72359A4A-5AC3-40E4-A6FC-F25F553C3145}"/>
              </a:ext>
            </a:extLst>
          </p:cNvPr>
          <p:cNvSpPr txBox="1"/>
          <p:nvPr/>
        </p:nvSpPr>
        <p:spPr>
          <a:xfrm>
            <a:off x="5176040" y="5788145"/>
            <a:ext cx="1770044" cy="369332"/>
          </a:xfrm>
          <a:prstGeom prst="rect">
            <a:avLst/>
          </a:prstGeom>
          <a:noFill/>
        </p:spPr>
        <p:txBody>
          <a:bodyPr wrap="square" rtlCol="0">
            <a:spAutoFit/>
          </a:bodyPr>
          <a:lstStyle/>
          <a:p>
            <a:pPr algn="ctr"/>
            <a:r>
              <a:rPr lang="en-US" dirty="0"/>
              <a:t>2 Years Ago</a:t>
            </a:r>
            <a:endParaRPr lang="en-PH" dirty="0"/>
          </a:p>
        </p:txBody>
      </p:sp>
      <p:sp>
        <p:nvSpPr>
          <p:cNvPr id="33" name="TextBox 32">
            <a:extLst>
              <a:ext uri="{FF2B5EF4-FFF2-40B4-BE49-F238E27FC236}">
                <a16:creationId xmlns:a16="http://schemas.microsoft.com/office/drawing/2014/main" id="{1D9E664A-534C-4369-B769-609F659129EF}"/>
              </a:ext>
            </a:extLst>
          </p:cNvPr>
          <p:cNvSpPr txBox="1"/>
          <p:nvPr/>
        </p:nvSpPr>
        <p:spPr>
          <a:xfrm>
            <a:off x="2340778" y="1929102"/>
            <a:ext cx="1770044" cy="1077218"/>
          </a:xfrm>
          <a:prstGeom prst="rect">
            <a:avLst/>
          </a:prstGeom>
          <a:noFill/>
        </p:spPr>
        <p:txBody>
          <a:bodyPr wrap="square" rtlCol="0">
            <a:spAutoFit/>
          </a:bodyPr>
          <a:lstStyle/>
          <a:p>
            <a:pPr algn="ctr"/>
            <a:r>
              <a:rPr lang="en-US" sz="3200" b="1" dirty="0">
                <a:solidFill>
                  <a:srgbClr val="FA6F1A"/>
                </a:solidFill>
              </a:rPr>
              <a:t>RFM ANALYSIS</a:t>
            </a:r>
            <a:endParaRPr lang="en-PH" sz="3200" b="1" dirty="0">
              <a:solidFill>
                <a:srgbClr val="FA6F1A"/>
              </a:solidFill>
            </a:endParaRPr>
          </a:p>
        </p:txBody>
      </p:sp>
      <p:sp>
        <p:nvSpPr>
          <p:cNvPr id="36" name="Rectangle 35">
            <a:extLst>
              <a:ext uri="{FF2B5EF4-FFF2-40B4-BE49-F238E27FC236}">
                <a16:creationId xmlns:a16="http://schemas.microsoft.com/office/drawing/2014/main" id="{3C2F7501-69CA-4844-BFD2-9A467FD2C13C}"/>
              </a:ext>
            </a:extLst>
          </p:cNvPr>
          <p:cNvSpPr/>
          <p:nvPr/>
        </p:nvSpPr>
        <p:spPr>
          <a:xfrm>
            <a:off x="2424363" y="3627157"/>
            <a:ext cx="1602875"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M</a:t>
            </a:r>
            <a:r>
              <a:rPr lang="en-US" sz="2800" dirty="0">
                <a:ln w="0"/>
                <a:effectLst>
                  <a:outerShdw blurRad="38100" dist="19050" dir="2700000" algn="tl" rotWithShape="0">
                    <a:schemeClr val="dk1">
                      <a:alpha val="40000"/>
                    </a:schemeClr>
                  </a:outerShdw>
                </a:effectLst>
              </a:rPr>
              <a:t>onetary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6804A5C9-7E91-42D8-8ECE-3FFCBCEB1431}"/>
              </a:ext>
            </a:extLst>
          </p:cNvPr>
          <p:cNvSpPr/>
          <p:nvPr/>
        </p:nvSpPr>
        <p:spPr>
          <a:xfrm>
            <a:off x="2379478" y="4607460"/>
            <a:ext cx="1692644"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F</a:t>
            </a:r>
            <a:r>
              <a:rPr lang="en-US" sz="2800" dirty="0">
                <a:ln w="0"/>
                <a:effectLst>
                  <a:outerShdw blurRad="38100" dist="19050" dir="2700000" algn="tl" rotWithShape="0">
                    <a:schemeClr val="dk1">
                      <a:alpha val="40000"/>
                    </a:schemeClr>
                  </a:outerShdw>
                </a:effectLst>
              </a:rPr>
              <a:t>requency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999820A7-D119-44B0-B82F-297CE2B49157}"/>
              </a:ext>
            </a:extLst>
          </p:cNvPr>
          <p:cNvSpPr/>
          <p:nvPr/>
        </p:nvSpPr>
        <p:spPr>
          <a:xfrm>
            <a:off x="2539041" y="5587763"/>
            <a:ext cx="1373518"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R</a:t>
            </a:r>
            <a:r>
              <a:rPr lang="en-US" sz="2800" dirty="0">
                <a:ln w="0"/>
                <a:effectLst>
                  <a:outerShdw blurRad="38100" dist="19050" dir="2700000" algn="tl" rotWithShape="0">
                    <a:schemeClr val="dk1">
                      <a:alpha val="40000"/>
                    </a:schemeClr>
                  </a:outerShdw>
                </a:effectLst>
              </a:rPr>
              <a:t>ecency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E3FFF60C-6E59-4F0C-948D-0C25EA0F5BC0}"/>
              </a:ext>
            </a:extLst>
          </p:cNvPr>
          <p:cNvGrpSpPr/>
          <p:nvPr/>
        </p:nvGrpSpPr>
        <p:grpSpPr>
          <a:xfrm>
            <a:off x="5136505" y="1484219"/>
            <a:ext cx="4881277" cy="2807107"/>
            <a:chOff x="5136505" y="1484219"/>
            <a:chExt cx="4881277" cy="2807107"/>
          </a:xfrm>
        </p:grpSpPr>
        <p:sp>
          <p:nvSpPr>
            <p:cNvPr id="24" name="Customer 1">
              <a:extLst>
                <a:ext uri="{FF2B5EF4-FFF2-40B4-BE49-F238E27FC236}">
                  <a16:creationId xmlns:a16="http://schemas.microsoft.com/office/drawing/2014/main" id="{9C2F9912-262F-4208-9BA0-669E0D6055FA}"/>
                </a:ext>
              </a:extLst>
            </p:cNvPr>
            <p:cNvSpPr txBox="1"/>
            <p:nvPr/>
          </p:nvSpPr>
          <p:spPr>
            <a:xfrm>
              <a:off x="5136505" y="1504444"/>
              <a:ext cx="1770044" cy="369332"/>
            </a:xfrm>
            <a:prstGeom prst="rect">
              <a:avLst/>
            </a:prstGeom>
            <a:noFill/>
          </p:spPr>
          <p:txBody>
            <a:bodyPr wrap="square" rtlCol="0">
              <a:spAutoFit/>
            </a:bodyPr>
            <a:lstStyle/>
            <a:p>
              <a:pPr algn="ctr"/>
              <a:r>
                <a:rPr lang="en-US" dirty="0"/>
                <a:t>Customer 1</a:t>
              </a:r>
              <a:endParaRPr lang="en-PH" dirty="0"/>
            </a:p>
          </p:txBody>
        </p:sp>
        <p:sp>
          <p:nvSpPr>
            <p:cNvPr id="26" name="Customer 2">
              <a:extLst>
                <a:ext uri="{FF2B5EF4-FFF2-40B4-BE49-F238E27FC236}">
                  <a16:creationId xmlns:a16="http://schemas.microsoft.com/office/drawing/2014/main" id="{9166F297-656F-4AB3-8FEC-A89EDADA7A13}"/>
                </a:ext>
              </a:extLst>
            </p:cNvPr>
            <p:cNvSpPr txBox="1"/>
            <p:nvPr/>
          </p:nvSpPr>
          <p:spPr>
            <a:xfrm>
              <a:off x="8134540" y="1484219"/>
              <a:ext cx="1770044" cy="369332"/>
            </a:xfrm>
            <a:prstGeom prst="rect">
              <a:avLst/>
            </a:prstGeom>
            <a:noFill/>
          </p:spPr>
          <p:txBody>
            <a:bodyPr wrap="square" rtlCol="0">
              <a:spAutoFit/>
            </a:bodyPr>
            <a:lstStyle/>
            <a:p>
              <a:pPr algn="ctr"/>
              <a:r>
                <a:rPr lang="en-US" dirty="0"/>
                <a:t>Customer 2</a:t>
              </a:r>
              <a:endParaRPr lang="en-PH" dirty="0"/>
            </a:p>
          </p:txBody>
        </p:sp>
        <p:sp>
          <p:nvSpPr>
            <p:cNvPr id="41" name="Total Spend 2k">
              <a:extLst>
                <a:ext uri="{FF2B5EF4-FFF2-40B4-BE49-F238E27FC236}">
                  <a16:creationId xmlns:a16="http://schemas.microsoft.com/office/drawing/2014/main" id="{88AF4BAF-4DE0-4620-9A25-9FC0097BEF27}"/>
                </a:ext>
              </a:extLst>
            </p:cNvPr>
            <p:cNvSpPr txBox="1"/>
            <p:nvPr/>
          </p:nvSpPr>
          <p:spPr>
            <a:xfrm>
              <a:off x="5181656" y="3644995"/>
              <a:ext cx="1770044" cy="646331"/>
            </a:xfrm>
            <a:prstGeom prst="rect">
              <a:avLst/>
            </a:prstGeom>
            <a:noFill/>
          </p:spPr>
          <p:txBody>
            <a:bodyPr wrap="square" rtlCol="0">
              <a:spAutoFit/>
            </a:bodyPr>
            <a:lstStyle/>
            <a:p>
              <a:pPr algn="ctr"/>
              <a:r>
                <a:rPr lang="en-US" dirty="0"/>
                <a:t>Total Spend</a:t>
              </a:r>
            </a:p>
            <a:p>
              <a:pPr algn="ctr"/>
              <a:r>
                <a:rPr lang="en-PH" dirty="0"/>
                <a:t>₱ 2,000</a:t>
              </a:r>
            </a:p>
          </p:txBody>
        </p:sp>
        <p:sp>
          <p:nvSpPr>
            <p:cNvPr id="42" name="Total Spend 1k">
              <a:extLst>
                <a:ext uri="{FF2B5EF4-FFF2-40B4-BE49-F238E27FC236}">
                  <a16:creationId xmlns:a16="http://schemas.microsoft.com/office/drawing/2014/main" id="{C2FA76F7-B0F3-47D9-8FE2-FC6CE6067AAB}"/>
                </a:ext>
              </a:extLst>
            </p:cNvPr>
            <p:cNvSpPr txBox="1"/>
            <p:nvPr/>
          </p:nvSpPr>
          <p:spPr>
            <a:xfrm>
              <a:off x="8247738" y="3627484"/>
              <a:ext cx="1770044" cy="646331"/>
            </a:xfrm>
            <a:prstGeom prst="rect">
              <a:avLst/>
            </a:prstGeom>
            <a:noFill/>
          </p:spPr>
          <p:txBody>
            <a:bodyPr wrap="square" rtlCol="0">
              <a:spAutoFit/>
            </a:bodyPr>
            <a:lstStyle/>
            <a:p>
              <a:pPr algn="ctr"/>
              <a:r>
                <a:rPr lang="en-US" dirty="0"/>
                <a:t>Total Spend</a:t>
              </a:r>
            </a:p>
            <a:p>
              <a:pPr algn="ctr"/>
              <a:r>
                <a:rPr lang="en-PH" dirty="0"/>
                <a:t>₱ 1,000</a:t>
              </a:r>
            </a:p>
          </p:txBody>
        </p:sp>
      </p:grpSp>
      <p:sp>
        <p:nvSpPr>
          <p:cNvPr id="8" name="Customer Value Segmentation">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grpSp>
        <p:nvGrpSpPr>
          <p:cNvPr id="6" name="Group 5">
            <a:extLst>
              <a:ext uri="{FF2B5EF4-FFF2-40B4-BE49-F238E27FC236}">
                <a16:creationId xmlns:a16="http://schemas.microsoft.com/office/drawing/2014/main" id="{CA104A83-A4E2-4D89-8AD2-E62F7637C3C5}"/>
              </a:ext>
            </a:extLst>
          </p:cNvPr>
          <p:cNvGrpSpPr/>
          <p:nvPr/>
        </p:nvGrpSpPr>
        <p:grpSpPr>
          <a:xfrm>
            <a:off x="5136505" y="1482435"/>
            <a:ext cx="4861330" cy="2804474"/>
            <a:chOff x="5136505" y="1482435"/>
            <a:chExt cx="4861330" cy="2804474"/>
          </a:xfrm>
        </p:grpSpPr>
        <p:sp>
          <p:nvSpPr>
            <p:cNvPr id="52" name="Sales Rep. 1">
              <a:extLst>
                <a:ext uri="{FF2B5EF4-FFF2-40B4-BE49-F238E27FC236}">
                  <a16:creationId xmlns:a16="http://schemas.microsoft.com/office/drawing/2014/main" id="{3E45A767-29E2-4368-98C0-590619F6AA48}"/>
                </a:ext>
              </a:extLst>
            </p:cNvPr>
            <p:cNvSpPr txBox="1"/>
            <p:nvPr/>
          </p:nvSpPr>
          <p:spPr>
            <a:xfrm>
              <a:off x="5136505" y="1518237"/>
              <a:ext cx="1770044" cy="369332"/>
            </a:xfrm>
            <a:prstGeom prst="rect">
              <a:avLst/>
            </a:prstGeom>
            <a:noFill/>
          </p:spPr>
          <p:txBody>
            <a:bodyPr wrap="square" rtlCol="0">
              <a:spAutoFit/>
            </a:bodyPr>
            <a:lstStyle/>
            <a:p>
              <a:pPr algn="ctr"/>
              <a:r>
                <a:rPr lang="en-US" dirty="0"/>
                <a:t>Sales Rep. 1</a:t>
              </a:r>
              <a:endParaRPr lang="en-PH" dirty="0"/>
            </a:p>
          </p:txBody>
        </p:sp>
        <p:sp>
          <p:nvSpPr>
            <p:cNvPr id="53" name="Sales Rep. 2">
              <a:extLst>
                <a:ext uri="{FF2B5EF4-FFF2-40B4-BE49-F238E27FC236}">
                  <a16:creationId xmlns:a16="http://schemas.microsoft.com/office/drawing/2014/main" id="{1DEE6236-F814-4697-82AB-DF757480BC8C}"/>
                </a:ext>
              </a:extLst>
            </p:cNvPr>
            <p:cNvSpPr txBox="1"/>
            <p:nvPr/>
          </p:nvSpPr>
          <p:spPr>
            <a:xfrm>
              <a:off x="8134540" y="1482435"/>
              <a:ext cx="1770044" cy="369332"/>
            </a:xfrm>
            <a:prstGeom prst="rect">
              <a:avLst/>
            </a:prstGeom>
            <a:noFill/>
          </p:spPr>
          <p:txBody>
            <a:bodyPr wrap="square" rtlCol="0">
              <a:spAutoFit/>
            </a:bodyPr>
            <a:lstStyle/>
            <a:p>
              <a:pPr algn="ctr"/>
              <a:r>
                <a:rPr lang="en-US" dirty="0"/>
                <a:t>Sales Rep. 2</a:t>
              </a:r>
              <a:endParaRPr lang="en-PH" dirty="0"/>
            </a:p>
          </p:txBody>
        </p:sp>
        <p:sp>
          <p:nvSpPr>
            <p:cNvPr id="54" name="Total Sales 2k">
              <a:extLst>
                <a:ext uri="{FF2B5EF4-FFF2-40B4-BE49-F238E27FC236}">
                  <a16:creationId xmlns:a16="http://schemas.microsoft.com/office/drawing/2014/main" id="{82961274-D75C-44F9-A31A-CC09401643B7}"/>
                </a:ext>
              </a:extLst>
            </p:cNvPr>
            <p:cNvSpPr txBox="1"/>
            <p:nvPr/>
          </p:nvSpPr>
          <p:spPr>
            <a:xfrm>
              <a:off x="5176040" y="3627157"/>
              <a:ext cx="1770044" cy="646331"/>
            </a:xfrm>
            <a:prstGeom prst="rect">
              <a:avLst/>
            </a:prstGeom>
            <a:noFill/>
          </p:spPr>
          <p:txBody>
            <a:bodyPr wrap="square" rtlCol="0">
              <a:spAutoFit/>
            </a:bodyPr>
            <a:lstStyle/>
            <a:p>
              <a:pPr algn="ctr"/>
              <a:r>
                <a:rPr lang="en-US" dirty="0"/>
                <a:t>Total Sales</a:t>
              </a:r>
            </a:p>
            <a:p>
              <a:pPr algn="ctr"/>
              <a:r>
                <a:rPr lang="en-PH" dirty="0"/>
                <a:t>₱ 2,000</a:t>
              </a:r>
            </a:p>
          </p:txBody>
        </p:sp>
        <p:sp>
          <p:nvSpPr>
            <p:cNvPr id="55" name="Total Sales 1k">
              <a:extLst>
                <a:ext uri="{FF2B5EF4-FFF2-40B4-BE49-F238E27FC236}">
                  <a16:creationId xmlns:a16="http://schemas.microsoft.com/office/drawing/2014/main" id="{337ECFC8-F23F-4A82-96A9-37918F1FFE55}"/>
                </a:ext>
              </a:extLst>
            </p:cNvPr>
            <p:cNvSpPr txBox="1"/>
            <p:nvPr/>
          </p:nvSpPr>
          <p:spPr>
            <a:xfrm>
              <a:off x="8227791" y="3640578"/>
              <a:ext cx="1770044" cy="646331"/>
            </a:xfrm>
            <a:prstGeom prst="rect">
              <a:avLst/>
            </a:prstGeom>
            <a:noFill/>
          </p:spPr>
          <p:txBody>
            <a:bodyPr wrap="square" rtlCol="0">
              <a:spAutoFit/>
            </a:bodyPr>
            <a:lstStyle/>
            <a:p>
              <a:pPr algn="ctr"/>
              <a:r>
                <a:rPr lang="en-US" dirty="0"/>
                <a:t>Total Sales</a:t>
              </a:r>
            </a:p>
            <a:p>
              <a:pPr algn="ctr"/>
              <a:r>
                <a:rPr lang="en-PH" dirty="0"/>
                <a:t>₱ 1,000</a:t>
              </a:r>
            </a:p>
          </p:txBody>
        </p:sp>
      </p:grpSp>
      <p:sp>
        <p:nvSpPr>
          <p:cNvPr id="51" name="Sales Representative Value Segmentation">
            <a:extLst>
              <a:ext uri="{FF2B5EF4-FFF2-40B4-BE49-F238E27FC236}">
                <a16:creationId xmlns:a16="http://schemas.microsoft.com/office/drawing/2014/main" id="{870D7E15-1B07-48C0-9DDB-C14A95566D5E}"/>
              </a:ext>
            </a:extLst>
          </p:cNvPr>
          <p:cNvSpPr txBox="1">
            <a:spLocks/>
          </p:cNvSpPr>
          <p:nvPr/>
        </p:nvSpPr>
        <p:spPr>
          <a:xfrm>
            <a:off x="660400" y="801777"/>
            <a:ext cx="11242298" cy="83099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Sales Representative Value Segmentation</a:t>
            </a:r>
            <a:endParaRPr lang="en-PH" dirty="0"/>
          </a:p>
        </p:txBody>
      </p:sp>
      <p:pic>
        <p:nvPicPr>
          <p:cNvPr id="7" name="Slide 12">
            <a:hlinkClick r:id="" action="ppaction://media"/>
            <a:extLst>
              <a:ext uri="{FF2B5EF4-FFF2-40B4-BE49-F238E27FC236}">
                <a16:creationId xmlns:a16="http://schemas.microsoft.com/office/drawing/2014/main" id="{37FBD704-6E18-409F-AEED-232887C10121}"/>
              </a:ext>
            </a:extLst>
          </p:cNvPr>
          <p:cNvPicPr>
            <a:picLocks noChangeAspect="1"/>
          </p:cNvPicPr>
          <p:nvPr>
            <a:audioFile r:link="rId2"/>
            <p:extLst>
              <p:ext uri="{DAA4B4D4-6D71-4841-9C94-3DE7FCFB9230}">
                <p14:media xmlns:p14="http://schemas.microsoft.com/office/powerpoint/2010/main" r:embed="rId1">
                  <p14:bmkLst>
                    <p14:bmk name="Bookmark 1" time="8022.625"/>
                  </p14:bmkLst>
                </p14:media>
              </p:ext>
            </p:extLst>
          </p:nvPr>
        </p:nvPicPr>
        <p:blipFill>
          <a:blip r:embed="rId8"/>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542841773"/>
      </p:ext>
    </p:extLst>
  </p:cSld>
  <p:clrMapOvr>
    <a:masterClrMapping/>
  </p:clrMapOvr>
  <mc:AlternateContent xmlns:mc="http://schemas.openxmlformats.org/markup-compatibility/2006" xmlns:p14="http://schemas.microsoft.com/office/powerpoint/2010/main">
    <mc:Choice Requires="p14">
      <p:transition spd="slow" p14:dur="2000" advTm="41496"/>
    </mc:Choice>
    <mc:Fallback xmlns="">
      <p:transition spd="slow" advTm="4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96" fill="hold"/>
                                        <p:tgtEl>
                                          <p:spTgt spid="7"/>
                                        </p:tgtEl>
                                      </p:cBhvr>
                                    </p:cmd>
                                  </p:childTnLst>
                                </p:cTn>
                              </p:par>
                              <p:par>
                                <p:cTn id="7" presetID="32" presetClass="emph" presetSubtype="0" fill="hold" grpId="1" nodeType="withEffect">
                                  <p:stCondLst>
                                    <p:cond delay="7000"/>
                                  </p:stCondLst>
                                  <p:childTnLst>
                                    <p:animRot by="120000">
                                      <p:cBhvr>
                                        <p:cTn id="8" dur="100" fill="hold">
                                          <p:stCondLst>
                                            <p:cond delay="0"/>
                                          </p:stCondLst>
                                        </p:cTn>
                                        <p:tgtEl>
                                          <p:spTgt spid="8"/>
                                        </p:tgtEl>
                                        <p:attrNameLst>
                                          <p:attrName>r</p:attrName>
                                        </p:attrNameLst>
                                      </p:cBhvr>
                                    </p:animRot>
                                    <p:animRot by="-240000">
                                      <p:cBhvr>
                                        <p:cTn id="9" dur="200" fill="hold">
                                          <p:stCondLst>
                                            <p:cond delay="200"/>
                                          </p:stCondLst>
                                        </p:cTn>
                                        <p:tgtEl>
                                          <p:spTgt spid="8"/>
                                        </p:tgtEl>
                                        <p:attrNameLst>
                                          <p:attrName>r</p:attrName>
                                        </p:attrNameLst>
                                      </p:cBhvr>
                                    </p:animRot>
                                    <p:animRot by="240000">
                                      <p:cBhvr>
                                        <p:cTn id="10" dur="200" fill="hold">
                                          <p:stCondLst>
                                            <p:cond delay="400"/>
                                          </p:stCondLst>
                                        </p:cTn>
                                        <p:tgtEl>
                                          <p:spTgt spid="8"/>
                                        </p:tgtEl>
                                        <p:attrNameLst>
                                          <p:attrName>r</p:attrName>
                                        </p:attrNameLst>
                                      </p:cBhvr>
                                    </p:animRot>
                                    <p:animRot by="-240000">
                                      <p:cBhvr>
                                        <p:cTn id="11" dur="200" fill="hold">
                                          <p:stCondLst>
                                            <p:cond delay="600"/>
                                          </p:stCondLst>
                                        </p:cTn>
                                        <p:tgtEl>
                                          <p:spTgt spid="8"/>
                                        </p:tgtEl>
                                        <p:attrNameLst>
                                          <p:attrName>r</p:attrName>
                                        </p:attrNameLst>
                                      </p:cBhvr>
                                    </p:animRot>
                                    <p:animRot by="120000">
                                      <p:cBhvr>
                                        <p:cTn id="12" dur="200" fill="hold">
                                          <p:stCondLst>
                                            <p:cond delay="800"/>
                                          </p:stCondLst>
                                        </p:cTn>
                                        <p:tgtEl>
                                          <p:spTgt spid="8"/>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grpId="0"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2" fill="hold" nodeType="withEffect">
                                  <p:stCondLst>
                                    <p:cond delay="0"/>
                                  </p:stCondLst>
                                  <p:childTnLst>
                                    <p:anim calcmode="lin" valueType="num">
                                      <p:cBhvr additive="base">
                                        <p:cTn id="20" dur="500"/>
                                        <p:tgtEl>
                                          <p:spTgt spid="5"/>
                                        </p:tgtEl>
                                        <p:attrNameLst>
                                          <p:attrName>ppt_x</p:attrName>
                                        </p:attrNameLst>
                                      </p:cBhvr>
                                      <p:tavLst>
                                        <p:tav tm="0">
                                          <p:val>
                                            <p:strVal val="ppt_x"/>
                                          </p:val>
                                        </p:tav>
                                        <p:tav tm="100000">
                                          <p:val>
                                            <p:strVal val="1+ppt_w/2"/>
                                          </p:val>
                                        </p:tav>
                                      </p:tavLst>
                                    </p:anim>
                                    <p:anim calcmode="lin" valueType="num">
                                      <p:cBhvr additive="base">
                                        <p:cTn id="21" dur="500"/>
                                        <p:tgtEl>
                                          <p:spTgt spid="5"/>
                                        </p:tgtEl>
                                        <p:attrNameLst>
                                          <p:attrName>ppt_y</p:attrName>
                                        </p:attrNameLst>
                                      </p:cBhvr>
                                      <p:tavLst>
                                        <p:tav tm="0">
                                          <p:val>
                                            <p:strVal val="ppt_y"/>
                                          </p:val>
                                        </p:tav>
                                        <p:tav tm="100000">
                                          <p:val>
                                            <p:strVal val="ppt_y"/>
                                          </p:val>
                                        </p:tav>
                                      </p:tavLst>
                                    </p:anim>
                                    <p:set>
                                      <p:cBhvr>
                                        <p:cTn id="22" dur="1" fill="hold">
                                          <p:stCondLst>
                                            <p:cond delay="499"/>
                                          </p:stCondLst>
                                        </p:cTn>
                                        <p:tgtEl>
                                          <p:spTgt spid="5"/>
                                        </p:tgtEl>
                                        <p:attrNameLst>
                                          <p:attrName>style.visibility</p:attrName>
                                        </p:attrNameLst>
                                      </p:cBhvr>
                                      <p:to>
                                        <p:strVal val="hidden"/>
                                      </p:to>
                                    </p:set>
                                  </p:childTnLst>
                                </p:cTn>
                              </p:par>
                              <p:par>
                                <p:cTn id="23" presetID="2" presetClass="entr" presetSubtype="8"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0-#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mph" presetSubtype="0" autoRev="1" fill="hold" nodeType="clickEffect">
                                  <p:stCondLst>
                                    <p:cond delay="0"/>
                                  </p:stCondLst>
                                  <p:childTnLst>
                                    <p:animScale>
                                      <p:cBhvr>
                                        <p:cTn id="36" dur="500" fill="hold"/>
                                        <p:tgtEl>
                                          <p:spTgt spid="45"/>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6" presetClass="emph" presetSubtype="0" autoRev="1" fill="hold" nodeType="clickEffect">
                                  <p:stCondLst>
                                    <p:cond delay="0"/>
                                  </p:stCondLst>
                                  <p:childTnLst>
                                    <p:animScale>
                                      <p:cBhvr>
                                        <p:cTn id="40" dur="500" fill="hold"/>
                                        <p:tgtEl>
                                          <p:spTgt spid="4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7"/>
                </p:tgtEl>
              </p:cMediaNode>
            </p:audio>
          </p:childTnLst>
        </p:cTn>
      </p:par>
    </p:tnLst>
    <p:bldLst>
      <p:bldP spid="8" grpId="0"/>
      <p:bldP spid="8" grpId="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ales Representative Value Segmentation">
            <a:extLst>
              <a:ext uri="{FF2B5EF4-FFF2-40B4-BE49-F238E27FC236}">
                <a16:creationId xmlns:a16="http://schemas.microsoft.com/office/drawing/2014/main" id="{08116923-075E-49B4-8DD6-A1518B769D48}"/>
              </a:ext>
            </a:extLst>
          </p:cNvPr>
          <p:cNvSpPr txBox="1">
            <a:spLocks/>
          </p:cNvSpPr>
          <p:nvPr/>
        </p:nvSpPr>
        <p:spPr>
          <a:xfrm>
            <a:off x="660400" y="801777"/>
            <a:ext cx="11242298" cy="83099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Sales Representative Value Segmentation</a:t>
            </a:r>
            <a:endParaRPr lang="en-PH" dirty="0"/>
          </a:p>
        </p:txBody>
      </p:sp>
      <p:sp>
        <p:nvSpPr>
          <p:cNvPr id="26" name="Outstanding Text">
            <a:extLst>
              <a:ext uri="{FF2B5EF4-FFF2-40B4-BE49-F238E27FC236}">
                <a16:creationId xmlns:a16="http://schemas.microsoft.com/office/drawing/2014/main" id="{642E5E2B-B818-47DA-B450-B1AD62EF01B1}"/>
              </a:ext>
            </a:extLst>
          </p:cNvPr>
          <p:cNvSpPr txBox="1"/>
          <p:nvPr/>
        </p:nvSpPr>
        <p:spPr>
          <a:xfrm>
            <a:off x="6202549" y="1849747"/>
            <a:ext cx="4804473" cy="461665"/>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3B3A00"/>
                </a:solidFill>
                <a:effectLst>
                  <a:outerShdw blurRad="38100" dist="19050" dir="2700000" algn="tl" rotWithShape="0">
                    <a:schemeClr val="dk1">
                      <a:alpha val="40000"/>
                    </a:schemeClr>
                  </a:outerShdw>
                </a:effectLst>
              </a:rPr>
              <a:t> 8% - Outstanding Customer Handlers</a:t>
            </a:r>
            <a:endParaRPr lang="en-PH" sz="2400" b="1" dirty="0">
              <a:ln w="0"/>
              <a:solidFill>
                <a:srgbClr val="3B3A00"/>
              </a:solidFill>
              <a:effectLst>
                <a:outerShdw blurRad="38100" dist="19050" dir="2700000" algn="tl" rotWithShape="0">
                  <a:schemeClr val="dk1">
                    <a:alpha val="40000"/>
                  </a:schemeClr>
                </a:outerShdw>
              </a:effectLst>
            </a:endParaRPr>
          </a:p>
        </p:txBody>
      </p:sp>
      <p:graphicFrame>
        <p:nvGraphicFramePr>
          <p:cNvPr id="25" name="Outstanding Chart">
            <a:extLst>
              <a:ext uri="{FF2B5EF4-FFF2-40B4-BE49-F238E27FC236}">
                <a16:creationId xmlns:a16="http://schemas.microsoft.com/office/drawing/2014/main" id="{07F8AA2E-4789-4626-90F6-91063E9ADBD9}"/>
              </a:ext>
            </a:extLst>
          </p:cNvPr>
          <p:cNvGraphicFramePr>
            <a:graphicFrameLocks/>
          </p:cNvGraphicFramePr>
          <p:nvPr>
            <p:extLst>
              <p:ext uri="{D42A27DB-BD31-4B8C-83A1-F6EECF244321}">
                <p14:modId xmlns:p14="http://schemas.microsoft.com/office/powerpoint/2010/main" val="3606618942"/>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5"/>
          </a:graphicData>
        </a:graphic>
      </p:graphicFrame>
      <p:sp>
        <p:nvSpPr>
          <p:cNvPr id="28" name="Top Text">
            <a:extLst>
              <a:ext uri="{FF2B5EF4-FFF2-40B4-BE49-F238E27FC236}">
                <a16:creationId xmlns:a16="http://schemas.microsoft.com/office/drawing/2014/main" id="{4021A1E8-2771-482A-92D9-887E21083A3C}"/>
              </a:ext>
            </a:extLst>
          </p:cNvPr>
          <p:cNvSpPr txBox="1"/>
          <p:nvPr/>
        </p:nvSpPr>
        <p:spPr>
          <a:xfrm>
            <a:off x="6202550" y="2814976"/>
            <a:ext cx="4804474" cy="461665"/>
          </a:xfrm>
          <a:prstGeom prst="rect">
            <a:avLst/>
          </a:prstGeom>
          <a:solidFill>
            <a:srgbClr val="5FCC71"/>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123A19"/>
                </a:solidFill>
                <a:effectLst>
                  <a:outerShdw blurRad="38100" dist="19050" dir="2700000" algn="tl" rotWithShape="0">
                    <a:schemeClr val="dk1">
                      <a:alpha val="40000"/>
                    </a:schemeClr>
                  </a:outerShdw>
                </a:effectLst>
              </a:rPr>
              <a:t> 21% - Excellent Customer Handlers</a:t>
            </a:r>
            <a:endParaRPr lang="en-PH" sz="2400" b="1" dirty="0">
              <a:ln w="0"/>
              <a:solidFill>
                <a:srgbClr val="123A19"/>
              </a:solidFill>
              <a:effectLst>
                <a:outerShdw blurRad="38100" dist="19050" dir="2700000" algn="tl" rotWithShape="0">
                  <a:schemeClr val="dk1">
                    <a:alpha val="40000"/>
                  </a:schemeClr>
                </a:outerShdw>
              </a:effectLst>
            </a:endParaRPr>
          </a:p>
        </p:txBody>
      </p:sp>
      <p:graphicFrame>
        <p:nvGraphicFramePr>
          <p:cNvPr id="34" name="Top Chart">
            <a:extLst>
              <a:ext uri="{FF2B5EF4-FFF2-40B4-BE49-F238E27FC236}">
                <a16:creationId xmlns:a16="http://schemas.microsoft.com/office/drawing/2014/main" id="{DA4210EC-8444-4831-BE42-53670BEBABAA}"/>
              </a:ext>
            </a:extLst>
          </p:cNvPr>
          <p:cNvGraphicFramePr>
            <a:graphicFrameLocks/>
          </p:cNvGraphicFramePr>
          <p:nvPr>
            <p:extLst>
              <p:ext uri="{D42A27DB-BD31-4B8C-83A1-F6EECF244321}">
                <p14:modId xmlns:p14="http://schemas.microsoft.com/office/powerpoint/2010/main" val="2832336942"/>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6"/>
          </a:graphicData>
        </a:graphic>
      </p:graphicFrame>
      <p:sp>
        <p:nvSpPr>
          <p:cNvPr id="29" name="Average Text">
            <a:extLst>
              <a:ext uri="{FF2B5EF4-FFF2-40B4-BE49-F238E27FC236}">
                <a16:creationId xmlns:a16="http://schemas.microsoft.com/office/drawing/2014/main" id="{DBF0FCD1-31C5-4AC6-82CC-DF1E4623ABD3}"/>
              </a:ext>
            </a:extLst>
          </p:cNvPr>
          <p:cNvSpPr txBox="1"/>
          <p:nvPr/>
        </p:nvSpPr>
        <p:spPr>
          <a:xfrm>
            <a:off x="6202550" y="3780205"/>
            <a:ext cx="4804474" cy="461665"/>
          </a:xfrm>
          <a:prstGeom prst="rect">
            <a:avLst/>
          </a:prstGeom>
          <a:solidFill>
            <a:srgbClr val="00B0F0"/>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004158"/>
                </a:solidFill>
                <a:effectLst>
                  <a:outerShdw blurRad="38100" dist="19050" dir="2700000" algn="tl" rotWithShape="0">
                    <a:schemeClr val="dk1">
                      <a:alpha val="40000"/>
                    </a:schemeClr>
                  </a:outerShdw>
                </a:effectLst>
              </a:rPr>
              <a:t> 6% - Average Customer Handlers</a:t>
            </a:r>
            <a:endParaRPr lang="en-PH" sz="2400" b="1" dirty="0">
              <a:ln w="0"/>
              <a:solidFill>
                <a:srgbClr val="004158"/>
              </a:solidFill>
              <a:effectLst>
                <a:outerShdw blurRad="38100" dist="19050" dir="2700000" algn="tl" rotWithShape="0">
                  <a:schemeClr val="dk1">
                    <a:alpha val="40000"/>
                  </a:schemeClr>
                </a:outerShdw>
              </a:effectLst>
            </a:endParaRPr>
          </a:p>
        </p:txBody>
      </p:sp>
      <p:graphicFrame>
        <p:nvGraphicFramePr>
          <p:cNvPr id="35" name="Average Chart">
            <a:extLst>
              <a:ext uri="{FF2B5EF4-FFF2-40B4-BE49-F238E27FC236}">
                <a16:creationId xmlns:a16="http://schemas.microsoft.com/office/drawing/2014/main" id="{1611B696-B8B2-4600-BD6B-7BD0314635A0}"/>
              </a:ext>
            </a:extLst>
          </p:cNvPr>
          <p:cNvGraphicFramePr>
            <a:graphicFrameLocks/>
          </p:cNvGraphicFramePr>
          <p:nvPr>
            <p:extLst>
              <p:ext uri="{D42A27DB-BD31-4B8C-83A1-F6EECF244321}">
                <p14:modId xmlns:p14="http://schemas.microsoft.com/office/powerpoint/2010/main" val="263365175"/>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7"/>
          </a:graphicData>
        </a:graphic>
      </p:graphicFrame>
      <p:sp>
        <p:nvSpPr>
          <p:cNvPr id="30" name="At Risk Text">
            <a:extLst>
              <a:ext uri="{FF2B5EF4-FFF2-40B4-BE49-F238E27FC236}">
                <a16:creationId xmlns:a16="http://schemas.microsoft.com/office/drawing/2014/main" id="{9C7942B8-2E12-4193-B352-B6961680E628}"/>
              </a:ext>
            </a:extLst>
          </p:cNvPr>
          <p:cNvSpPr txBox="1"/>
          <p:nvPr/>
        </p:nvSpPr>
        <p:spPr>
          <a:xfrm>
            <a:off x="6202549" y="4745434"/>
            <a:ext cx="4804473" cy="461665"/>
          </a:xfrm>
          <a:prstGeom prst="rect">
            <a:avLst/>
          </a:prstGeom>
          <a:solidFill>
            <a:srgbClr val="002060"/>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93B7FF"/>
                </a:solidFill>
                <a:effectLst>
                  <a:outerShdw blurRad="38100" dist="19050" dir="2700000" algn="tl" rotWithShape="0">
                    <a:schemeClr val="dk1">
                      <a:alpha val="40000"/>
                    </a:schemeClr>
                  </a:outerShdw>
                </a:effectLst>
              </a:rPr>
              <a:t> 42% - At Risk/Need Improvement</a:t>
            </a:r>
            <a:endParaRPr lang="en-PH" sz="2400" b="1" dirty="0">
              <a:ln w="0"/>
              <a:solidFill>
                <a:srgbClr val="93B7FF"/>
              </a:solidFill>
              <a:effectLst>
                <a:outerShdw blurRad="38100" dist="19050" dir="2700000" algn="tl" rotWithShape="0">
                  <a:schemeClr val="dk1">
                    <a:alpha val="40000"/>
                  </a:schemeClr>
                </a:outerShdw>
              </a:effectLst>
            </a:endParaRPr>
          </a:p>
        </p:txBody>
      </p:sp>
      <p:graphicFrame>
        <p:nvGraphicFramePr>
          <p:cNvPr id="36" name="At Risk Chart">
            <a:extLst>
              <a:ext uri="{FF2B5EF4-FFF2-40B4-BE49-F238E27FC236}">
                <a16:creationId xmlns:a16="http://schemas.microsoft.com/office/drawing/2014/main" id="{0789EC77-A292-4406-BA38-01A5B08C3344}"/>
              </a:ext>
            </a:extLst>
          </p:cNvPr>
          <p:cNvGraphicFramePr>
            <a:graphicFrameLocks/>
          </p:cNvGraphicFramePr>
          <p:nvPr>
            <p:extLst>
              <p:ext uri="{D42A27DB-BD31-4B8C-83A1-F6EECF244321}">
                <p14:modId xmlns:p14="http://schemas.microsoft.com/office/powerpoint/2010/main" val="1937249299"/>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8"/>
          </a:graphicData>
        </a:graphic>
      </p:graphicFrame>
      <p:sp>
        <p:nvSpPr>
          <p:cNvPr id="31" name="Immediate Text">
            <a:extLst>
              <a:ext uri="{FF2B5EF4-FFF2-40B4-BE49-F238E27FC236}">
                <a16:creationId xmlns:a16="http://schemas.microsoft.com/office/drawing/2014/main" id="{33BED352-2490-4B30-B048-1C28C9ED74AE}"/>
              </a:ext>
            </a:extLst>
          </p:cNvPr>
          <p:cNvSpPr txBox="1"/>
          <p:nvPr/>
        </p:nvSpPr>
        <p:spPr>
          <a:xfrm>
            <a:off x="6202550" y="5710663"/>
            <a:ext cx="4804472" cy="461665"/>
          </a:xfrm>
          <a:prstGeom prst="rect">
            <a:avLst/>
          </a:prstGeom>
          <a:solidFill>
            <a:srgbClr val="FF6B6B"/>
          </a:solidFill>
          <a:effectLst>
            <a:outerShdw blurRad="50800" dist="38100" dir="2700000" algn="tl" rotWithShape="0">
              <a:prstClr val="black">
                <a:alpha val="40000"/>
              </a:prstClr>
            </a:outerShdw>
          </a:effectLst>
        </p:spPr>
        <p:txBody>
          <a:bodyPr wrap="square" rtlCol="0">
            <a:spAutoFit/>
          </a:bodyPr>
          <a:lstStyle/>
          <a:p>
            <a:r>
              <a:rPr lang="en-US" sz="2400" b="1" dirty="0">
                <a:ln w="0"/>
                <a:solidFill>
                  <a:srgbClr val="700000"/>
                </a:solidFill>
                <a:effectLst>
                  <a:outerShdw blurRad="38100" dist="19050" dir="2700000" algn="tl" rotWithShape="0">
                    <a:schemeClr val="dk1">
                      <a:alpha val="40000"/>
                    </a:schemeClr>
                  </a:outerShdw>
                </a:effectLst>
              </a:rPr>
              <a:t> 22% - Immediate Attention</a:t>
            </a:r>
            <a:endParaRPr lang="en-PH" sz="2400" b="1" dirty="0">
              <a:ln w="0"/>
              <a:solidFill>
                <a:srgbClr val="700000"/>
              </a:solidFill>
              <a:effectLst>
                <a:outerShdw blurRad="38100" dist="19050" dir="2700000" algn="tl" rotWithShape="0">
                  <a:schemeClr val="dk1">
                    <a:alpha val="40000"/>
                  </a:schemeClr>
                </a:outerShdw>
              </a:effectLst>
            </a:endParaRPr>
          </a:p>
        </p:txBody>
      </p:sp>
      <p:graphicFrame>
        <p:nvGraphicFramePr>
          <p:cNvPr id="37" name="Immediate Chart">
            <a:extLst>
              <a:ext uri="{FF2B5EF4-FFF2-40B4-BE49-F238E27FC236}">
                <a16:creationId xmlns:a16="http://schemas.microsoft.com/office/drawing/2014/main" id="{3941DF77-BC62-4D87-ABC6-977173BB3025}"/>
              </a:ext>
            </a:extLst>
          </p:cNvPr>
          <p:cNvGraphicFramePr>
            <a:graphicFrameLocks/>
          </p:cNvGraphicFramePr>
          <p:nvPr>
            <p:extLst>
              <p:ext uri="{D42A27DB-BD31-4B8C-83A1-F6EECF244321}">
                <p14:modId xmlns:p14="http://schemas.microsoft.com/office/powerpoint/2010/main" val="1866200963"/>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Overall Chart">
            <a:extLst>
              <a:ext uri="{FF2B5EF4-FFF2-40B4-BE49-F238E27FC236}">
                <a16:creationId xmlns:a16="http://schemas.microsoft.com/office/drawing/2014/main" id="{43CFDB60-DB8A-41A2-9C25-8736F584BA1D}"/>
              </a:ext>
            </a:extLst>
          </p:cNvPr>
          <p:cNvGraphicFramePr>
            <a:graphicFrameLocks/>
          </p:cNvGraphicFramePr>
          <p:nvPr>
            <p:extLst>
              <p:ext uri="{D42A27DB-BD31-4B8C-83A1-F6EECF244321}">
                <p14:modId xmlns:p14="http://schemas.microsoft.com/office/powerpoint/2010/main" val="180517996"/>
              </p:ext>
            </p:extLst>
          </p:nvPr>
        </p:nvGraphicFramePr>
        <p:xfrm>
          <a:off x="811078" y="1604154"/>
          <a:ext cx="4804475" cy="4423449"/>
        </p:xfrm>
        <a:graphic>
          <a:graphicData uri="http://schemas.openxmlformats.org/drawingml/2006/chart">
            <c:chart xmlns:c="http://schemas.openxmlformats.org/drawingml/2006/chart" xmlns:r="http://schemas.openxmlformats.org/officeDocument/2006/relationships" r:id="rId10"/>
          </a:graphicData>
        </a:graphic>
      </p:graphicFrame>
      <p:pic>
        <p:nvPicPr>
          <p:cNvPr id="2" name="Slide 13">
            <a:hlinkClick r:id="" action="ppaction://media"/>
            <a:extLst>
              <a:ext uri="{FF2B5EF4-FFF2-40B4-BE49-F238E27FC236}">
                <a16:creationId xmlns:a16="http://schemas.microsoft.com/office/drawing/2014/main" id="{C7493C76-FCD0-459E-A32D-C00051D66E4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546545619"/>
      </p:ext>
    </p:extLst>
  </p:cSld>
  <p:clrMapOvr>
    <a:masterClrMapping/>
  </p:clrMapOvr>
  <mc:AlternateContent xmlns:mc="http://schemas.openxmlformats.org/markup-compatibility/2006" xmlns:p14="http://schemas.microsoft.com/office/powerpoint/2010/main">
    <mc:Choice Requires="p14">
      <p:transition spd="slow" p14:dur="2000" advTm="54000"/>
    </mc:Choice>
    <mc:Fallback xmlns="">
      <p:transition spd="slow"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00"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0-#ppt_w/2"/>
                                          </p:val>
                                        </p:tav>
                                        <p:tav tm="100000">
                                          <p:val>
                                            <p:strVal val="#ppt_x"/>
                                          </p:val>
                                        </p:tav>
                                      </p:tavLst>
                                    </p:anim>
                                    <p:anim calcmode="lin" valueType="num">
                                      <p:cBhvr additive="base">
                                        <p:cTn id="10" dur="500" fill="hold"/>
                                        <p:tgtEl>
                                          <p:spTgt spid="25"/>
                                        </p:tgtEl>
                                        <p:attrNameLst>
                                          <p:attrName>ppt_y</p:attrName>
                                        </p:attrNameLst>
                                      </p:cBhvr>
                                      <p:tavLst>
                                        <p:tav tm="0">
                                          <p:val>
                                            <p:strVal val="#ppt_y"/>
                                          </p:val>
                                        </p:tav>
                                        <p:tav tm="100000">
                                          <p:val>
                                            <p:strVal val="#ppt_y"/>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par>
                          <p:cTn id="30" fill="hold">
                            <p:stCondLst>
                              <p:cond delay="0"/>
                            </p:stCondLst>
                            <p:childTnLst>
                              <p:par>
                                <p:cTn id="31" presetID="42"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par>
                          <p:cTn id="40" fill="hold">
                            <p:stCondLst>
                              <p:cond delay="0"/>
                            </p:stCondLst>
                            <p:childTnLst>
                              <p:par>
                                <p:cTn id="41" presetID="42"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0"/>
                            </p:stCondLst>
                            <p:childTnLst>
                              <p:par>
                                <p:cTn id="51" presetID="42"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25"/>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37"/>
                                        </p:tgtEl>
                                        <p:attrNameLst>
                                          <p:attrName>style.visibility</p:attrName>
                                        </p:attrNameLst>
                                      </p:cBhvr>
                                      <p:to>
                                        <p:strVal val="hidden"/>
                                      </p:to>
                                    </p:set>
                                  </p:childTnLst>
                                </p:cTn>
                              </p:par>
                              <p:par>
                                <p:cTn id="70" presetID="42" presetClass="path" presetSubtype="0" accel="50000" decel="50000" fill="hold" grpId="0" nodeType="withEffect">
                                  <p:stCondLst>
                                    <p:cond delay="0"/>
                                  </p:stCondLst>
                                  <p:childTnLst>
                                    <p:animMotion origin="layout" path="M -1.66667E-6 0 L 0.47253 0.00579 " pathEditMode="relative" rAng="0" ptsTypes="AA">
                                      <p:cBhvr>
                                        <p:cTn id="71" dur="2000" fill="hold"/>
                                        <p:tgtEl>
                                          <p:spTgt spid="14"/>
                                        </p:tgtEl>
                                        <p:attrNameLst>
                                          <p:attrName>ppt_x</p:attrName>
                                          <p:attrName>ppt_y</p:attrName>
                                        </p:attrNameLst>
                                      </p:cBhvr>
                                      <p:rCtr x="23620" y="278"/>
                                    </p:animMotion>
                                  </p:childTnLst>
                                </p:cTn>
                              </p:par>
                              <p:par>
                                <p:cTn id="72" presetID="2" presetClass="exit" presetSubtype="2" fill="hold" grpId="1" nodeType="withEffect">
                                  <p:stCondLst>
                                    <p:cond delay="0"/>
                                  </p:stCondLst>
                                  <p:childTnLst>
                                    <p:anim calcmode="lin" valueType="num">
                                      <p:cBhvr additive="base">
                                        <p:cTn id="73" dur="500"/>
                                        <p:tgtEl>
                                          <p:spTgt spid="26"/>
                                        </p:tgtEl>
                                        <p:attrNameLst>
                                          <p:attrName>ppt_x</p:attrName>
                                        </p:attrNameLst>
                                      </p:cBhvr>
                                      <p:tavLst>
                                        <p:tav tm="0">
                                          <p:val>
                                            <p:strVal val="ppt_x"/>
                                          </p:val>
                                        </p:tav>
                                        <p:tav tm="100000">
                                          <p:val>
                                            <p:strVal val="1+ppt_w/2"/>
                                          </p:val>
                                        </p:tav>
                                      </p:tavLst>
                                    </p:anim>
                                    <p:anim calcmode="lin" valueType="num">
                                      <p:cBhvr additive="base">
                                        <p:cTn id="74" dur="500"/>
                                        <p:tgtEl>
                                          <p:spTgt spid="26"/>
                                        </p:tgtEl>
                                        <p:attrNameLst>
                                          <p:attrName>ppt_y</p:attrName>
                                        </p:attrNameLst>
                                      </p:cBhvr>
                                      <p:tavLst>
                                        <p:tav tm="0">
                                          <p:val>
                                            <p:strVal val="ppt_y"/>
                                          </p:val>
                                        </p:tav>
                                        <p:tav tm="100000">
                                          <p:val>
                                            <p:strVal val="ppt_y"/>
                                          </p:val>
                                        </p:tav>
                                      </p:tavLst>
                                    </p:anim>
                                    <p:set>
                                      <p:cBhvr>
                                        <p:cTn id="75" dur="1" fill="hold">
                                          <p:stCondLst>
                                            <p:cond delay="499"/>
                                          </p:stCondLst>
                                        </p:cTn>
                                        <p:tgtEl>
                                          <p:spTgt spid="26"/>
                                        </p:tgtEl>
                                        <p:attrNameLst>
                                          <p:attrName>style.visibility</p:attrName>
                                        </p:attrNameLst>
                                      </p:cBhvr>
                                      <p:to>
                                        <p:strVal val="hidden"/>
                                      </p:to>
                                    </p:set>
                                  </p:childTnLst>
                                </p:cTn>
                              </p:par>
                              <p:par>
                                <p:cTn id="76" presetID="2" presetClass="exit" presetSubtype="2" fill="hold" grpId="1" nodeType="withEffect">
                                  <p:stCondLst>
                                    <p:cond delay="0"/>
                                  </p:stCondLst>
                                  <p:childTnLst>
                                    <p:anim calcmode="lin" valueType="num">
                                      <p:cBhvr additive="base">
                                        <p:cTn id="77" dur="500"/>
                                        <p:tgtEl>
                                          <p:spTgt spid="28"/>
                                        </p:tgtEl>
                                        <p:attrNameLst>
                                          <p:attrName>ppt_x</p:attrName>
                                        </p:attrNameLst>
                                      </p:cBhvr>
                                      <p:tavLst>
                                        <p:tav tm="0">
                                          <p:val>
                                            <p:strVal val="ppt_x"/>
                                          </p:val>
                                        </p:tav>
                                        <p:tav tm="100000">
                                          <p:val>
                                            <p:strVal val="1+ppt_w/2"/>
                                          </p:val>
                                        </p:tav>
                                      </p:tavLst>
                                    </p:anim>
                                    <p:anim calcmode="lin" valueType="num">
                                      <p:cBhvr additive="base">
                                        <p:cTn id="78" dur="500"/>
                                        <p:tgtEl>
                                          <p:spTgt spid="28"/>
                                        </p:tgtEl>
                                        <p:attrNameLst>
                                          <p:attrName>ppt_y</p:attrName>
                                        </p:attrNameLst>
                                      </p:cBhvr>
                                      <p:tavLst>
                                        <p:tav tm="0">
                                          <p:val>
                                            <p:strVal val="ppt_y"/>
                                          </p:val>
                                        </p:tav>
                                        <p:tav tm="100000">
                                          <p:val>
                                            <p:strVal val="ppt_y"/>
                                          </p:val>
                                        </p:tav>
                                      </p:tavLst>
                                    </p:anim>
                                    <p:set>
                                      <p:cBhvr>
                                        <p:cTn id="79" dur="1" fill="hold">
                                          <p:stCondLst>
                                            <p:cond delay="499"/>
                                          </p:stCondLst>
                                        </p:cTn>
                                        <p:tgtEl>
                                          <p:spTgt spid="28"/>
                                        </p:tgtEl>
                                        <p:attrNameLst>
                                          <p:attrName>style.visibility</p:attrName>
                                        </p:attrNameLst>
                                      </p:cBhvr>
                                      <p:to>
                                        <p:strVal val="hidden"/>
                                      </p:to>
                                    </p:set>
                                  </p:childTnLst>
                                </p:cTn>
                              </p:par>
                              <p:par>
                                <p:cTn id="80" presetID="2" presetClass="exit" presetSubtype="2" fill="hold" grpId="1" nodeType="withEffect">
                                  <p:stCondLst>
                                    <p:cond delay="0"/>
                                  </p:stCondLst>
                                  <p:childTnLst>
                                    <p:anim calcmode="lin" valueType="num">
                                      <p:cBhvr additive="base">
                                        <p:cTn id="81" dur="500"/>
                                        <p:tgtEl>
                                          <p:spTgt spid="29"/>
                                        </p:tgtEl>
                                        <p:attrNameLst>
                                          <p:attrName>ppt_x</p:attrName>
                                        </p:attrNameLst>
                                      </p:cBhvr>
                                      <p:tavLst>
                                        <p:tav tm="0">
                                          <p:val>
                                            <p:strVal val="ppt_x"/>
                                          </p:val>
                                        </p:tav>
                                        <p:tav tm="100000">
                                          <p:val>
                                            <p:strVal val="1+ppt_w/2"/>
                                          </p:val>
                                        </p:tav>
                                      </p:tavLst>
                                    </p:anim>
                                    <p:anim calcmode="lin" valueType="num">
                                      <p:cBhvr additive="base">
                                        <p:cTn id="82" dur="500"/>
                                        <p:tgtEl>
                                          <p:spTgt spid="29"/>
                                        </p:tgtEl>
                                        <p:attrNameLst>
                                          <p:attrName>ppt_y</p:attrName>
                                        </p:attrNameLst>
                                      </p:cBhvr>
                                      <p:tavLst>
                                        <p:tav tm="0">
                                          <p:val>
                                            <p:strVal val="ppt_y"/>
                                          </p:val>
                                        </p:tav>
                                        <p:tav tm="100000">
                                          <p:val>
                                            <p:strVal val="ppt_y"/>
                                          </p:val>
                                        </p:tav>
                                      </p:tavLst>
                                    </p:anim>
                                    <p:set>
                                      <p:cBhvr>
                                        <p:cTn id="83" dur="1" fill="hold">
                                          <p:stCondLst>
                                            <p:cond delay="499"/>
                                          </p:stCondLst>
                                        </p:cTn>
                                        <p:tgtEl>
                                          <p:spTgt spid="29"/>
                                        </p:tgtEl>
                                        <p:attrNameLst>
                                          <p:attrName>style.visibility</p:attrName>
                                        </p:attrNameLst>
                                      </p:cBhvr>
                                      <p:to>
                                        <p:strVal val="hidden"/>
                                      </p:to>
                                    </p:set>
                                  </p:childTnLst>
                                </p:cTn>
                              </p:par>
                              <p:par>
                                <p:cTn id="84" presetID="2" presetClass="exit" presetSubtype="2" fill="hold" grpId="1" nodeType="withEffect">
                                  <p:stCondLst>
                                    <p:cond delay="0"/>
                                  </p:stCondLst>
                                  <p:childTnLst>
                                    <p:anim calcmode="lin" valueType="num">
                                      <p:cBhvr additive="base">
                                        <p:cTn id="85" dur="500"/>
                                        <p:tgtEl>
                                          <p:spTgt spid="30"/>
                                        </p:tgtEl>
                                        <p:attrNameLst>
                                          <p:attrName>ppt_x</p:attrName>
                                        </p:attrNameLst>
                                      </p:cBhvr>
                                      <p:tavLst>
                                        <p:tav tm="0">
                                          <p:val>
                                            <p:strVal val="ppt_x"/>
                                          </p:val>
                                        </p:tav>
                                        <p:tav tm="100000">
                                          <p:val>
                                            <p:strVal val="1+ppt_w/2"/>
                                          </p:val>
                                        </p:tav>
                                      </p:tavLst>
                                    </p:anim>
                                    <p:anim calcmode="lin" valueType="num">
                                      <p:cBhvr additive="base">
                                        <p:cTn id="86" dur="500"/>
                                        <p:tgtEl>
                                          <p:spTgt spid="30"/>
                                        </p:tgtEl>
                                        <p:attrNameLst>
                                          <p:attrName>ppt_y</p:attrName>
                                        </p:attrNameLst>
                                      </p:cBhvr>
                                      <p:tavLst>
                                        <p:tav tm="0">
                                          <p:val>
                                            <p:strVal val="ppt_y"/>
                                          </p:val>
                                        </p:tav>
                                        <p:tav tm="100000">
                                          <p:val>
                                            <p:strVal val="ppt_y"/>
                                          </p:val>
                                        </p:tav>
                                      </p:tavLst>
                                    </p:anim>
                                    <p:set>
                                      <p:cBhvr>
                                        <p:cTn id="87" dur="1" fill="hold">
                                          <p:stCondLst>
                                            <p:cond delay="499"/>
                                          </p:stCondLst>
                                        </p:cTn>
                                        <p:tgtEl>
                                          <p:spTgt spid="30"/>
                                        </p:tgtEl>
                                        <p:attrNameLst>
                                          <p:attrName>style.visibility</p:attrName>
                                        </p:attrNameLst>
                                      </p:cBhvr>
                                      <p:to>
                                        <p:strVal val="hidden"/>
                                      </p:to>
                                    </p:set>
                                  </p:childTnLst>
                                </p:cTn>
                              </p:par>
                              <p:par>
                                <p:cTn id="88" presetID="2" presetClass="exit" presetSubtype="2" fill="hold" grpId="1" nodeType="withEffect">
                                  <p:stCondLst>
                                    <p:cond delay="0"/>
                                  </p:stCondLst>
                                  <p:childTnLst>
                                    <p:anim calcmode="lin" valueType="num">
                                      <p:cBhvr additive="base">
                                        <p:cTn id="89" dur="500"/>
                                        <p:tgtEl>
                                          <p:spTgt spid="31"/>
                                        </p:tgtEl>
                                        <p:attrNameLst>
                                          <p:attrName>ppt_x</p:attrName>
                                        </p:attrNameLst>
                                      </p:cBhvr>
                                      <p:tavLst>
                                        <p:tav tm="0">
                                          <p:val>
                                            <p:strVal val="ppt_x"/>
                                          </p:val>
                                        </p:tav>
                                        <p:tav tm="100000">
                                          <p:val>
                                            <p:strVal val="1+ppt_w/2"/>
                                          </p:val>
                                        </p:tav>
                                      </p:tavLst>
                                    </p:anim>
                                    <p:anim calcmode="lin" valueType="num">
                                      <p:cBhvr additive="base">
                                        <p:cTn id="90" dur="500"/>
                                        <p:tgtEl>
                                          <p:spTgt spid="31"/>
                                        </p:tgtEl>
                                        <p:attrNameLst>
                                          <p:attrName>ppt_y</p:attrName>
                                        </p:attrNameLst>
                                      </p:cBhvr>
                                      <p:tavLst>
                                        <p:tav tm="0">
                                          <p:val>
                                            <p:strVal val="ppt_y"/>
                                          </p:val>
                                        </p:tav>
                                        <p:tav tm="100000">
                                          <p:val>
                                            <p:strVal val="ppt_y"/>
                                          </p:val>
                                        </p:tav>
                                      </p:tavLst>
                                    </p:anim>
                                    <p:set>
                                      <p:cBhvr>
                                        <p:cTn id="91"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2" fill="hold" display="0">
                  <p:stCondLst>
                    <p:cond delay="indefinite"/>
                  </p:stCondLst>
                  <p:endCondLst>
                    <p:cond evt="onStopAudio" delay="0">
                      <p:tgtEl>
                        <p:sldTgt/>
                      </p:tgtEl>
                    </p:cond>
                  </p:endCondLst>
                </p:cTn>
                <p:tgtEl>
                  <p:spTgt spid="2"/>
                </p:tgtEl>
              </p:cMediaNode>
            </p:audio>
          </p:childTnLst>
        </p:cTn>
      </p:par>
    </p:tnLst>
    <p:bldLst>
      <p:bldP spid="26" grpId="0" animBg="1"/>
      <p:bldP spid="26" grpId="1" animBg="1"/>
      <p:bldGraphic spid="25" grpId="0">
        <p:bldAsOne/>
      </p:bldGraphic>
      <p:bldGraphic spid="25" grpId="1">
        <p:bldAsOne/>
      </p:bldGraphic>
      <p:bldP spid="28" grpId="0" animBg="1"/>
      <p:bldP spid="28" grpId="1" animBg="1"/>
      <p:bldGraphic spid="34" grpId="0">
        <p:bldAsOne/>
      </p:bldGraphic>
      <p:bldGraphic spid="34" grpId="1">
        <p:bldAsOne/>
      </p:bldGraphic>
      <p:bldP spid="29" grpId="0" animBg="1"/>
      <p:bldP spid="29" grpId="1" animBg="1"/>
      <p:bldGraphic spid="35" grpId="0">
        <p:bldAsOne/>
      </p:bldGraphic>
      <p:bldGraphic spid="35" grpId="1">
        <p:bldAsOne/>
      </p:bldGraphic>
      <p:bldP spid="30" grpId="0" animBg="1"/>
      <p:bldP spid="30" grpId="1" animBg="1"/>
      <p:bldGraphic spid="36" grpId="0">
        <p:bldAsOne/>
      </p:bldGraphic>
      <p:bldGraphic spid="36" grpId="1">
        <p:bldAsOne/>
      </p:bldGraphic>
      <p:bldP spid="31" grpId="0" animBg="1"/>
      <p:bldP spid="31" grpId="1" animBg="1"/>
      <p:bldGraphic spid="37" grpId="0">
        <p:bldAsOne/>
      </p:bldGraphic>
      <p:bldGraphic spid="37" grpId="1">
        <p:bldAsOne/>
      </p:bldGraphic>
      <p:bldGraphic spid="14" grpId="0">
        <p:bldAsOne/>
      </p:bldGraphic>
      <p:bldGraphic spid="14"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id="{F9BD4485-F5C8-495C-8B71-E377A9C2AFDF}"/>
              </a:ext>
            </a:extLst>
          </p:cNvPr>
          <p:cNvGraphicFramePr>
            <a:graphicFrameLocks noChangeAspect="1"/>
          </p:cNvGraphicFramePr>
          <p:nvPr/>
        </p:nvGraphicFramePr>
        <p:xfrm>
          <a:off x="6231000" y="1636210"/>
          <a:ext cx="3510000" cy="22045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88EDF83B-E4BF-4F66-BF00-44F2D0D0D1FC}"/>
              </a:ext>
            </a:extLst>
          </p:cNvPr>
          <p:cNvGraphicFramePr>
            <a:graphicFrameLocks/>
          </p:cNvGraphicFramePr>
          <p:nvPr/>
        </p:nvGraphicFramePr>
        <p:xfrm>
          <a:off x="2451000" y="4010304"/>
          <a:ext cx="3420000" cy="2204516"/>
        </p:xfrm>
        <a:graphic>
          <a:graphicData uri="http://schemas.openxmlformats.org/drawingml/2006/chart">
            <c:chart xmlns:c="http://schemas.openxmlformats.org/drawingml/2006/chart" xmlns:r="http://schemas.openxmlformats.org/officeDocument/2006/relationships" r:id="rId6"/>
          </a:graphicData>
        </a:graphic>
      </p:graphicFrame>
      <p:sp>
        <p:nvSpPr>
          <p:cNvPr id="20" name="Sales Representative Value Segmentation">
            <a:extLst>
              <a:ext uri="{FF2B5EF4-FFF2-40B4-BE49-F238E27FC236}">
                <a16:creationId xmlns:a16="http://schemas.microsoft.com/office/drawing/2014/main" id="{08116923-075E-49B4-8DD6-A1518B769D48}"/>
              </a:ext>
            </a:extLst>
          </p:cNvPr>
          <p:cNvSpPr txBox="1">
            <a:spLocks/>
          </p:cNvSpPr>
          <p:nvPr/>
        </p:nvSpPr>
        <p:spPr>
          <a:xfrm>
            <a:off x="660400" y="801777"/>
            <a:ext cx="11242298" cy="830997"/>
          </a:xfrm>
          <a:prstGeom prst="rect">
            <a:avLst/>
          </a:prstGeom>
        </p:spPr>
        <p:txBody>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Sales Representative Value Segmentation</a:t>
            </a:r>
            <a:endParaRPr lang="en-PH" dirty="0"/>
          </a:p>
        </p:txBody>
      </p:sp>
      <p:graphicFrame>
        <p:nvGraphicFramePr>
          <p:cNvPr id="21" name="Chart 20">
            <a:extLst>
              <a:ext uri="{FF2B5EF4-FFF2-40B4-BE49-F238E27FC236}">
                <a16:creationId xmlns:a16="http://schemas.microsoft.com/office/drawing/2014/main" id="{EF34BBCB-6639-4335-8734-29A7521917BD}"/>
              </a:ext>
            </a:extLst>
          </p:cNvPr>
          <p:cNvGraphicFramePr>
            <a:graphicFrameLocks/>
          </p:cNvGraphicFramePr>
          <p:nvPr/>
        </p:nvGraphicFramePr>
        <p:xfrm>
          <a:off x="1348354" y="1617276"/>
          <a:ext cx="5228095" cy="45858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Overall Chart">
            <a:extLst>
              <a:ext uri="{FF2B5EF4-FFF2-40B4-BE49-F238E27FC236}">
                <a16:creationId xmlns:a16="http://schemas.microsoft.com/office/drawing/2014/main" id="{83781EFF-FEF7-45EC-85FC-C5B4F89BECC9}"/>
              </a:ext>
            </a:extLst>
          </p:cNvPr>
          <p:cNvGraphicFramePr>
            <a:graphicFrameLocks/>
          </p:cNvGraphicFramePr>
          <p:nvPr>
            <p:extLst>
              <p:ext uri="{D42A27DB-BD31-4B8C-83A1-F6EECF244321}">
                <p14:modId xmlns:p14="http://schemas.microsoft.com/office/powerpoint/2010/main" val="3056137708"/>
              </p:ext>
            </p:extLst>
          </p:nvPr>
        </p:nvGraphicFramePr>
        <p:xfrm>
          <a:off x="6576447" y="1604154"/>
          <a:ext cx="4804475" cy="4423449"/>
        </p:xfrm>
        <a:graphic>
          <a:graphicData uri="http://schemas.openxmlformats.org/drawingml/2006/chart">
            <c:chart xmlns:c="http://schemas.openxmlformats.org/drawingml/2006/chart" xmlns:r="http://schemas.openxmlformats.org/officeDocument/2006/relationships" r:id="rId8"/>
          </a:graphicData>
        </a:graphic>
      </p:graphicFrame>
      <p:sp>
        <p:nvSpPr>
          <p:cNvPr id="10" name="Rectangle: Rounded Corners 9">
            <a:extLst>
              <a:ext uri="{FF2B5EF4-FFF2-40B4-BE49-F238E27FC236}">
                <a16:creationId xmlns:a16="http://schemas.microsoft.com/office/drawing/2014/main" id="{AB94124D-DFE6-4F07-AD2A-E605F537EDA2}"/>
              </a:ext>
            </a:extLst>
          </p:cNvPr>
          <p:cNvSpPr/>
          <p:nvPr/>
        </p:nvSpPr>
        <p:spPr>
          <a:xfrm>
            <a:off x="763496" y="4358559"/>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22%</a:t>
            </a:r>
            <a:endParaRPr lang="en-PH" sz="6600" b="1" dirty="0">
              <a:solidFill>
                <a:schemeClr val="bg1"/>
              </a:solidFill>
              <a:highlight>
                <a:srgbClr val="FA6F1A"/>
              </a:highlight>
            </a:endParaRPr>
          </a:p>
        </p:txBody>
      </p:sp>
      <p:sp>
        <p:nvSpPr>
          <p:cNvPr id="11" name="TextBox 10">
            <a:extLst>
              <a:ext uri="{FF2B5EF4-FFF2-40B4-BE49-F238E27FC236}">
                <a16:creationId xmlns:a16="http://schemas.microsoft.com/office/drawing/2014/main" id="{6AAD8375-2748-45BB-9F38-0E8282ED0A6B}"/>
              </a:ext>
            </a:extLst>
          </p:cNvPr>
          <p:cNvSpPr txBox="1"/>
          <p:nvPr/>
        </p:nvSpPr>
        <p:spPr>
          <a:xfrm>
            <a:off x="2625527" y="2007245"/>
            <a:ext cx="3788345" cy="2010807"/>
          </a:xfrm>
          <a:prstGeom prst="rect">
            <a:avLst/>
          </a:prstGeom>
          <a:noFill/>
        </p:spPr>
        <p:txBody>
          <a:bodyPr wrap="none" rtlCol="0">
            <a:spAutoFit/>
          </a:bodyPr>
          <a:lstStyle/>
          <a:p>
            <a:r>
              <a:rPr lang="en-US" sz="2000" b="1" dirty="0">
                <a:solidFill>
                  <a:srgbClr val="FA6F1A"/>
                </a:solidFill>
              </a:rPr>
              <a:t>OUTSTANDING S.R. SEGMENT:</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“Need Attention” Accounts: 2</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“At Risk” Accounts: 2</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“Loyal” Accounts: 6</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“Top” Accounts: 3</a:t>
            </a:r>
          </a:p>
        </p:txBody>
      </p:sp>
      <p:sp>
        <p:nvSpPr>
          <p:cNvPr id="12" name="TextBox 11">
            <a:extLst>
              <a:ext uri="{FF2B5EF4-FFF2-40B4-BE49-F238E27FC236}">
                <a16:creationId xmlns:a16="http://schemas.microsoft.com/office/drawing/2014/main" id="{189B940F-A4C7-403F-A9A5-CD294F70A9C5}"/>
              </a:ext>
            </a:extLst>
          </p:cNvPr>
          <p:cNvSpPr txBox="1"/>
          <p:nvPr/>
        </p:nvSpPr>
        <p:spPr>
          <a:xfrm>
            <a:off x="2625527" y="4244708"/>
            <a:ext cx="4137095" cy="2010807"/>
          </a:xfrm>
          <a:prstGeom prst="rect">
            <a:avLst/>
          </a:prstGeom>
          <a:noFill/>
        </p:spPr>
        <p:txBody>
          <a:bodyPr wrap="none" rtlCol="0">
            <a:spAutoFit/>
          </a:bodyPr>
          <a:lstStyle/>
          <a:p>
            <a:r>
              <a:rPr lang="en-US" sz="2000" b="1" dirty="0">
                <a:solidFill>
                  <a:srgbClr val="FA6F1A"/>
                </a:solidFill>
              </a:rPr>
              <a:t>IMMEDIATE ATTENTION S.R. SEGMENT:</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“Need Attention” Accounts: 3</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“At Risk” Accounts: 5</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“Loyal” Accounts: 3</a:t>
            </a:r>
          </a:p>
          <a:p>
            <a:pPr>
              <a:lnSpc>
                <a:spcPct val="150000"/>
              </a:lnSpc>
            </a:pPr>
            <a:r>
              <a:rPr lang="en-PH" dirty="0">
                <a:solidFill>
                  <a:schemeClr val="tx1">
                    <a:lumMod val="75000"/>
                    <a:lumOff val="25000"/>
                  </a:schemeClr>
                </a:solidFill>
                <a:latin typeface="Arial" panose="020B0604020202020204" pitchFamily="34" charset="0"/>
                <a:cs typeface="Arial" panose="020B0604020202020204" pitchFamily="34" charset="0"/>
              </a:rPr>
              <a:t>No. of “Top” Accounts: 2</a:t>
            </a:r>
          </a:p>
        </p:txBody>
      </p:sp>
      <p:sp>
        <p:nvSpPr>
          <p:cNvPr id="13" name="Rectangle: Rounded Corners 12">
            <a:extLst>
              <a:ext uri="{FF2B5EF4-FFF2-40B4-BE49-F238E27FC236}">
                <a16:creationId xmlns:a16="http://schemas.microsoft.com/office/drawing/2014/main" id="{221905CA-B8F9-480F-8722-CF184A618328}"/>
              </a:ext>
            </a:extLst>
          </p:cNvPr>
          <p:cNvSpPr/>
          <p:nvPr/>
        </p:nvSpPr>
        <p:spPr>
          <a:xfrm>
            <a:off x="763496" y="2109364"/>
            <a:ext cx="1756475" cy="1367608"/>
          </a:xfrm>
          <a:prstGeom prst="roundRect">
            <a:avLst/>
          </a:prstGeom>
          <a:solidFill>
            <a:srgbClr val="FA6F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highlight>
                  <a:srgbClr val="FA6F1A"/>
                </a:highlight>
              </a:rPr>
              <a:t>8%</a:t>
            </a:r>
            <a:endParaRPr lang="en-PH" sz="6600" b="1" dirty="0">
              <a:solidFill>
                <a:schemeClr val="bg1"/>
              </a:solidFill>
              <a:highlight>
                <a:srgbClr val="FA6F1A"/>
              </a:highlight>
            </a:endParaRPr>
          </a:p>
        </p:txBody>
      </p:sp>
      <p:sp>
        <p:nvSpPr>
          <p:cNvPr id="2" name="TextBox 1">
            <a:extLst>
              <a:ext uri="{FF2B5EF4-FFF2-40B4-BE49-F238E27FC236}">
                <a16:creationId xmlns:a16="http://schemas.microsoft.com/office/drawing/2014/main" id="{E88E0F2D-B583-4600-9A01-94996916FE1A}"/>
              </a:ext>
            </a:extLst>
          </p:cNvPr>
          <p:cNvSpPr txBox="1"/>
          <p:nvPr/>
        </p:nvSpPr>
        <p:spPr>
          <a:xfrm>
            <a:off x="10200912" y="1878531"/>
            <a:ext cx="1701786" cy="461665"/>
          </a:xfrm>
          <a:prstGeom prst="rect">
            <a:avLst/>
          </a:prstGeom>
          <a:noFill/>
        </p:spPr>
        <p:txBody>
          <a:bodyPr wrap="square" rtlCol="0">
            <a:spAutoFit/>
          </a:bodyPr>
          <a:lstStyle/>
          <a:p>
            <a:pPr algn="ctr"/>
            <a:r>
              <a:rPr lang="en-US" sz="1200" dirty="0"/>
              <a:t>Outstanding Customer Handlers, 8%</a:t>
            </a:r>
            <a:endParaRPr lang="en-PH" sz="1200" dirty="0"/>
          </a:p>
        </p:txBody>
      </p:sp>
      <p:sp>
        <p:nvSpPr>
          <p:cNvPr id="15" name="TextBox 14">
            <a:extLst>
              <a:ext uri="{FF2B5EF4-FFF2-40B4-BE49-F238E27FC236}">
                <a16:creationId xmlns:a16="http://schemas.microsoft.com/office/drawing/2014/main" id="{8038E922-0D15-4501-8709-592050A90888}"/>
              </a:ext>
            </a:extLst>
          </p:cNvPr>
          <p:cNvSpPr txBox="1"/>
          <p:nvPr/>
        </p:nvSpPr>
        <p:spPr>
          <a:xfrm>
            <a:off x="10490214" y="3548639"/>
            <a:ext cx="1701786" cy="461665"/>
          </a:xfrm>
          <a:prstGeom prst="rect">
            <a:avLst/>
          </a:prstGeom>
          <a:noFill/>
        </p:spPr>
        <p:txBody>
          <a:bodyPr wrap="square" rtlCol="0">
            <a:spAutoFit/>
          </a:bodyPr>
          <a:lstStyle/>
          <a:p>
            <a:pPr algn="ctr"/>
            <a:r>
              <a:rPr lang="en-US" sz="1200" dirty="0"/>
              <a:t>Excellent Customer Handlers, 21%</a:t>
            </a:r>
            <a:endParaRPr lang="en-PH" sz="1200" dirty="0"/>
          </a:p>
        </p:txBody>
      </p:sp>
      <p:sp>
        <p:nvSpPr>
          <p:cNvPr id="16" name="TextBox 15">
            <a:extLst>
              <a:ext uri="{FF2B5EF4-FFF2-40B4-BE49-F238E27FC236}">
                <a16:creationId xmlns:a16="http://schemas.microsoft.com/office/drawing/2014/main" id="{25B31661-7D00-4515-AA4D-66D9EBCA3FF5}"/>
              </a:ext>
            </a:extLst>
          </p:cNvPr>
          <p:cNvSpPr txBox="1"/>
          <p:nvPr/>
        </p:nvSpPr>
        <p:spPr>
          <a:xfrm>
            <a:off x="10248200" y="5495334"/>
            <a:ext cx="1701786" cy="461665"/>
          </a:xfrm>
          <a:prstGeom prst="rect">
            <a:avLst/>
          </a:prstGeom>
          <a:noFill/>
        </p:spPr>
        <p:txBody>
          <a:bodyPr wrap="square" rtlCol="0">
            <a:spAutoFit/>
          </a:bodyPr>
          <a:lstStyle/>
          <a:p>
            <a:pPr algn="ctr"/>
            <a:r>
              <a:rPr lang="en-US" sz="1200" dirty="0"/>
              <a:t>Average Customer Handlers, 8%</a:t>
            </a:r>
            <a:endParaRPr lang="en-PH" sz="1200" dirty="0"/>
          </a:p>
        </p:txBody>
      </p:sp>
      <p:sp>
        <p:nvSpPr>
          <p:cNvPr id="17" name="TextBox 16">
            <a:extLst>
              <a:ext uri="{FF2B5EF4-FFF2-40B4-BE49-F238E27FC236}">
                <a16:creationId xmlns:a16="http://schemas.microsoft.com/office/drawing/2014/main" id="{C8183A16-CED1-4C45-A8E5-077F72639C9A}"/>
              </a:ext>
            </a:extLst>
          </p:cNvPr>
          <p:cNvSpPr txBox="1"/>
          <p:nvPr/>
        </p:nvSpPr>
        <p:spPr>
          <a:xfrm>
            <a:off x="6281549" y="5495333"/>
            <a:ext cx="1701786" cy="461665"/>
          </a:xfrm>
          <a:prstGeom prst="rect">
            <a:avLst/>
          </a:prstGeom>
          <a:noFill/>
        </p:spPr>
        <p:txBody>
          <a:bodyPr wrap="square" rtlCol="0">
            <a:spAutoFit/>
          </a:bodyPr>
          <a:lstStyle/>
          <a:p>
            <a:pPr algn="ctr"/>
            <a:r>
              <a:rPr lang="en-US" sz="1200" dirty="0"/>
              <a:t>At Risk/Need Improvement, 42%</a:t>
            </a:r>
            <a:endParaRPr lang="en-PH" sz="1200" dirty="0"/>
          </a:p>
        </p:txBody>
      </p:sp>
      <p:sp>
        <p:nvSpPr>
          <p:cNvPr id="18" name="TextBox 17">
            <a:extLst>
              <a:ext uri="{FF2B5EF4-FFF2-40B4-BE49-F238E27FC236}">
                <a16:creationId xmlns:a16="http://schemas.microsoft.com/office/drawing/2014/main" id="{6C9FFB3C-40B7-4ADA-BF87-57D10E62343A}"/>
              </a:ext>
            </a:extLst>
          </p:cNvPr>
          <p:cNvSpPr txBox="1"/>
          <p:nvPr/>
        </p:nvSpPr>
        <p:spPr>
          <a:xfrm>
            <a:off x="6281549" y="1878531"/>
            <a:ext cx="1701786" cy="461665"/>
          </a:xfrm>
          <a:prstGeom prst="rect">
            <a:avLst/>
          </a:prstGeom>
          <a:noFill/>
        </p:spPr>
        <p:txBody>
          <a:bodyPr wrap="square" rtlCol="0">
            <a:spAutoFit/>
          </a:bodyPr>
          <a:lstStyle/>
          <a:p>
            <a:pPr algn="ctr"/>
            <a:r>
              <a:rPr lang="en-US" sz="1200" dirty="0"/>
              <a:t>Immediate Attention, 22%</a:t>
            </a:r>
            <a:endParaRPr lang="en-PH" sz="1200" dirty="0"/>
          </a:p>
        </p:txBody>
      </p:sp>
      <p:pic>
        <p:nvPicPr>
          <p:cNvPr id="3" name="Slide 14">
            <a:hlinkClick r:id="" action="ppaction://media"/>
            <a:extLst>
              <a:ext uri="{FF2B5EF4-FFF2-40B4-BE49-F238E27FC236}">
                <a16:creationId xmlns:a16="http://schemas.microsoft.com/office/drawing/2014/main" id="{F5405394-67D7-4C66-9C89-785F36EC784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45918924"/>
      </p:ext>
    </p:extLst>
  </p:cSld>
  <p:clrMapOvr>
    <a:masterClrMapping/>
  </p:clrMapOvr>
  <mc:AlternateContent xmlns:mc="http://schemas.openxmlformats.org/markup-compatibility/2006" xmlns:p14="http://schemas.microsoft.com/office/powerpoint/2010/main">
    <mc:Choice Requires="p14">
      <p:transition spd="slow" p14:dur="2000" advTm="112464"/>
    </mc:Choice>
    <mc:Fallback xmlns="">
      <p:transition spd="slow" advTm="112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64"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animEffect transition="in" filter="fade">
                                      <p:cBhvr>
                                        <p:cTn id="40" dur="500"/>
                                        <p:tgtEl>
                                          <p:spTgt spid="1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2" end="2"/>
                                            </p:txEl>
                                          </p:spTgt>
                                        </p:tgtEl>
                                        <p:attrNameLst>
                                          <p:attrName>style.visibility</p:attrName>
                                        </p:attrNameLst>
                                      </p:cBhvr>
                                      <p:to>
                                        <p:strVal val="visible"/>
                                      </p:to>
                                    </p:set>
                                    <p:animEffect transition="in" filter="fade">
                                      <p:cBhvr>
                                        <p:cTn id="45" dur="500"/>
                                        <p:tgtEl>
                                          <p:spTgt spid="1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3" end="3"/>
                                            </p:txEl>
                                          </p:spTgt>
                                        </p:tgtEl>
                                        <p:attrNameLst>
                                          <p:attrName>style.visibility</p:attrName>
                                        </p:attrNameLst>
                                      </p:cBhvr>
                                      <p:to>
                                        <p:strVal val="visible"/>
                                      </p:to>
                                    </p:set>
                                    <p:animEffect transition="in" filter="fade">
                                      <p:cBhvr>
                                        <p:cTn id="50" dur="500"/>
                                        <p:tgtEl>
                                          <p:spTgt spid="1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4" end="4"/>
                                            </p:txEl>
                                          </p:spTgt>
                                        </p:tgtEl>
                                        <p:attrNameLst>
                                          <p:attrName>style.visibility</p:attrName>
                                        </p:attrNameLst>
                                      </p:cBhvr>
                                      <p:to>
                                        <p:strVal val="visible"/>
                                      </p:to>
                                    </p:set>
                                    <p:animEffect transition="in" filter="fade">
                                      <p:cBhvr>
                                        <p:cTn id="55" dur="500"/>
                                        <p:tgtEl>
                                          <p:spTgt spid="1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fad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0-#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animEffect transition="in" filter="fade">
                                      <p:cBhvr>
                                        <p:cTn id="71" dur="500"/>
                                        <p:tgtEl>
                                          <p:spTgt spid="12">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xEl>
                                              <p:pRg st="2" end="2"/>
                                            </p:txEl>
                                          </p:spTgt>
                                        </p:tgtEl>
                                        <p:attrNameLst>
                                          <p:attrName>style.visibility</p:attrName>
                                        </p:attrNameLst>
                                      </p:cBhvr>
                                      <p:to>
                                        <p:strVal val="visible"/>
                                      </p:to>
                                    </p:set>
                                    <p:animEffect transition="in" filter="fade">
                                      <p:cBhvr>
                                        <p:cTn id="76" dur="500"/>
                                        <p:tgtEl>
                                          <p:spTgt spid="12">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xEl>
                                              <p:pRg st="3" end="3"/>
                                            </p:txEl>
                                          </p:spTgt>
                                        </p:tgtEl>
                                        <p:attrNameLst>
                                          <p:attrName>style.visibility</p:attrName>
                                        </p:attrNameLst>
                                      </p:cBhvr>
                                      <p:to>
                                        <p:strVal val="visible"/>
                                      </p:to>
                                    </p:set>
                                    <p:animEffect transition="in" filter="fade">
                                      <p:cBhvr>
                                        <p:cTn id="81" dur="500"/>
                                        <p:tgtEl>
                                          <p:spTgt spid="12">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2">
                                            <p:txEl>
                                              <p:pRg st="4" end="4"/>
                                            </p:txEl>
                                          </p:spTgt>
                                        </p:tgtEl>
                                        <p:attrNameLst>
                                          <p:attrName>style.visibility</p:attrName>
                                        </p:attrNameLst>
                                      </p:cBhvr>
                                      <p:to>
                                        <p:strVal val="visible"/>
                                      </p:to>
                                    </p:set>
                                    <p:animEffect transition="in" filter="fade">
                                      <p:cBhvr>
                                        <p:cTn id="86" dur="500"/>
                                        <p:tgtEl>
                                          <p:spTgt spid="12">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32" presetClass="emph" presetSubtype="0" fill="hold" grpId="1" nodeType="clickEffect">
                                  <p:stCondLst>
                                    <p:cond delay="0"/>
                                  </p:stCondLst>
                                  <p:childTnLst>
                                    <p:animRot by="120000">
                                      <p:cBhvr>
                                        <p:cTn id="90" dur="100" fill="hold">
                                          <p:stCondLst>
                                            <p:cond delay="0"/>
                                          </p:stCondLst>
                                        </p:cTn>
                                        <p:tgtEl>
                                          <p:spTgt spid="11">
                                            <p:txEl>
                                              <p:pRg st="0" end="0"/>
                                            </p:txEl>
                                          </p:spTgt>
                                        </p:tgtEl>
                                        <p:attrNameLst>
                                          <p:attrName>r</p:attrName>
                                        </p:attrNameLst>
                                      </p:cBhvr>
                                    </p:animRot>
                                    <p:animRot by="-240000">
                                      <p:cBhvr>
                                        <p:cTn id="91" dur="200" fill="hold">
                                          <p:stCondLst>
                                            <p:cond delay="200"/>
                                          </p:stCondLst>
                                        </p:cTn>
                                        <p:tgtEl>
                                          <p:spTgt spid="11">
                                            <p:txEl>
                                              <p:pRg st="0" end="0"/>
                                            </p:txEl>
                                          </p:spTgt>
                                        </p:tgtEl>
                                        <p:attrNameLst>
                                          <p:attrName>r</p:attrName>
                                        </p:attrNameLst>
                                      </p:cBhvr>
                                    </p:animRot>
                                    <p:animRot by="240000">
                                      <p:cBhvr>
                                        <p:cTn id="92" dur="200" fill="hold">
                                          <p:stCondLst>
                                            <p:cond delay="400"/>
                                          </p:stCondLst>
                                        </p:cTn>
                                        <p:tgtEl>
                                          <p:spTgt spid="11">
                                            <p:txEl>
                                              <p:pRg st="0" end="0"/>
                                            </p:txEl>
                                          </p:spTgt>
                                        </p:tgtEl>
                                        <p:attrNameLst>
                                          <p:attrName>r</p:attrName>
                                        </p:attrNameLst>
                                      </p:cBhvr>
                                    </p:animRot>
                                    <p:animRot by="-240000">
                                      <p:cBhvr>
                                        <p:cTn id="93" dur="200" fill="hold">
                                          <p:stCondLst>
                                            <p:cond delay="600"/>
                                          </p:stCondLst>
                                        </p:cTn>
                                        <p:tgtEl>
                                          <p:spTgt spid="11">
                                            <p:txEl>
                                              <p:pRg st="0" end="0"/>
                                            </p:txEl>
                                          </p:spTgt>
                                        </p:tgtEl>
                                        <p:attrNameLst>
                                          <p:attrName>r</p:attrName>
                                        </p:attrNameLst>
                                      </p:cBhvr>
                                    </p:animRot>
                                    <p:animRot by="120000">
                                      <p:cBhvr>
                                        <p:cTn id="94" dur="200" fill="hold">
                                          <p:stCondLst>
                                            <p:cond delay="800"/>
                                          </p:stCondLst>
                                        </p:cTn>
                                        <p:tgtEl>
                                          <p:spTgt spid="11">
                                            <p:txEl>
                                              <p:pRg st="0" end="0"/>
                                            </p:txEl>
                                          </p:spTgt>
                                        </p:tgtEl>
                                        <p:attrNameLst>
                                          <p:attrName>r</p:attrName>
                                        </p:attrNameLst>
                                      </p:cBhvr>
                                    </p:animRot>
                                  </p:childTnLst>
                                </p:cTn>
                              </p:par>
                            </p:childTnLst>
                          </p:cTn>
                        </p:par>
                      </p:childTnLst>
                    </p:cTn>
                  </p:par>
                  <p:par>
                    <p:cTn id="95" fill="hold">
                      <p:stCondLst>
                        <p:cond delay="indefinite"/>
                      </p:stCondLst>
                      <p:childTnLst>
                        <p:par>
                          <p:cTn id="96" fill="hold">
                            <p:stCondLst>
                              <p:cond delay="0"/>
                            </p:stCondLst>
                            <p:childTnLst>
                              <p:par>
                                <p:cTn id="97" presetID="26" presetClass="emph" presetSubtype="0" fill="hold" grpId="1" nodeType="clickEffect">
                                  <p:stCondLst>
                                    <p:cond delay="0"/>
                                  </p:stCondLst>
                                  <p:childTnLst>
                                    <p:animEffect transition="out" filter="fade">
                                      <p:cBhvr>
                                        <p:cTn id="98" dur="500" tmFilter="0, 0; .2, .5; .8, .5; 1, 0"/>
                                        <p:tgtEl>
                                          <p:spTgt spid="11">
                                            <p:txEl>
                                              <p:pRg st="3" end="3"/>
                                            </p:txEl>
                                          </p:spTgt>
                                        </p:tgtEl>
                                      </p:cBhvr>
                                    </p:animEffect>
                                    <p:animScale>
                                      <p:cBhvr>
                                        <p:cTn id="99" dur="250" autoRev="1" fill="hold"/>
                                        <p:tgtEl>
                                          <p:spTgt spid="11">
                                            <p:txEl>
                                              <p:pRg st="3" end="3"/>
                                            </p:txEl>
                                          </p:spTgt>
                                        </p:tgtEl>
                                      </p:cBhvr>
                                      <p:by x="105000" y="105000"/>
                                    </p:animScale>
                                  </p:childTnLst>
                                </p:cTn>
                              </p:par>
                            </p:childTnLst>
                          </p:cTn>
                        </p:par>
                        <p:par>
                          <p:cTn id="100" fill="hold">
                            <p:stCondLst>
                              <p:cond delay="500"/>
                            </p:stCondLst>
                            <p:childTnLst>
                              <p:par>
                                <p:cTn id="101" presetID="26" presetClass="emph" presetSubtype="0" fill="hold" grpId="1" nodeType="afterEffect">
                                  <p:stCondLst>
                                    <p:cond delay="0"/>
                                  </p:stCondLst>
                                  <p:childTnLst>
                                    <p:animEffect transition="out" filter="fade">
                                      <p:cBhvr>
                                        <p:cTn id="102" dur="500" tmFilter="0, 0; .2, .5; .8, .5; 1, 0"/>
                                        <p:tgtEl>
                                          <p:spTgt spid="11">
                                            <p:txEl>
                                              <p:pRg st="4" end="4"/>
                                            </p:txEl>
                                          </p:spTgt>
                                        </p:tgtEl>
                                      </p:cBhvr>
                                    </p:animEffect>
                                    <p:animScale>
                                      <p:cBhvr>
                                        <p:cTn id="103" dur="250" autoRev="1" fill="hold"/>
                                        <p:tgtEl>
                                          <p:spTgt spid="11">
                                            <p:txEl>
                                              <p:pRg st="4" end="4"/>
                                            </p:txEl>
                                          </p:spTgt>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32" presetClass="emph" presetSubtype="0" fill="hold" grpId="1" nodeType="clickEffect">
                                  <p:stCondLst>
                                    <p:cond delay="0"/>
                                  </p:stCondLst>
                                  <p:childTnLst>
                                    <p:animRot by="120000">
                                      <p:cBhvr>
                                        <p:cTn id="107" dur="100" fill="hold">
                                          <p:stCondLst>
                                            <p:cond delay="0"/>
                                          </p:stCondLst>
                                        </p:cTn>
                                        <p:tgtEl>
                                          <p:spTgt spid="12">
                                            <p:txEl>
                                              <p:pRg st="0" end="0"/>
                                            </p:txEl>
                                          </p:spTgt>
                                        </p:tgtEl>
                                        <p:attrNameLst>
                                          <p:attrName>r</p:attrName>
                                        </p:attrNameLst>
                                      </p:cBhvr>
                                    </p:animRot>
                                    <p:animRot by="-240000">
                                      <p:cBhvr>
                                        <p:cTn id="108" dur="200" fill="hold">
                                          <p:stCondLst>
                                            <p:cond delay="200"/>
                                          </p:stCondLst>
                                        </p:cTn>
                                        <p:tgtEl>
                                          <p:spTgt spid="12">
                                            <p:txEl>
                                              <p:pRg st="0" end="0"/>
                                            </p:txEl>
                                          </p:spTgt>
                                        </p:tgtEl>
                                        <p:attrNameLst>
                                          <p:attrName>r</p:attrName>
                                        </p:attrNameLst>
                                      </p:cBhvr>
                                    </p:animRot>
                                    <p:animRot by="240000">
                                      <p:cBhvr>
                                        <p:cTn id="109" dur="200" fill="hold">
                                          <p:stCondLst>
                                            <p:cond delay="400"/>
                                          </p:stCondLst>
                                        </p:cTn>
                                        <p:tgtEl>
                                          <p:spTgt spid="12">
                                            <p:txEl>
                                              <p:pRg st="0" end="0"/>
                                            </p:txEl>
                                          </p:spTgt>
                                        </p:tgtEl>
                                        <p:attrNameLst>
                                          <p:attrName>r</p:attrName>
                                        </p:attrNameLst>
                                      </p:cBhvr>
                                    </p:animRot>
                                    <p:animRot by="-240000">
                                      <p:cBhvr>
                                        <p:cTn id="110" dur="200" fill="hold">
                                          <p:stCondLst>
                                            <p:cond delay="600"/>
                                          </p:stCondLst>
                                        </p:cTn>
                                        <p:tgtEl>
                                          <p:spTgt spid="12">
                                            <p:txEl>
                                              <p:pRg st="0" end="0"/>
                                            </p:txEl>
                                          </p:spTgt>
                                        </p:tgtEl>
                                        <p:attrNameLst>
                                          <p:attrName>r</p:attrName>
                                        </p:attrNameLst>
                                      </p:cBhvr>
                                    </p:animRot>
                                    <p:animRot by="120000">
                                      <p:cBhvr>
                                        <p:cTn id="111" dur="200" fill="hold">
                                          <p:stCondLst>
                                            <p:cond delay="800"/>
                                          </p:stCondLst>
                                        </p:cTn>
                                        <p:tgtEl>
                                          <p:spTgt spid="12">
                                            <p:txEl>
                                              <p:pRg st="0" end="0"/>
                                            </p:txEl>
                                          </p:spTgt>
                                        </p:tgtEl>
                                        <p:attrNameLst>
                                          <p:attrName>r</p:attrName>
                                        </p:attrNameLst>
                                      </p:cBhvr>
                                    </p:animRot>
                                  </p:childTnLst>
                                </p:cTn>
                              </p:par>
                            </p:childTnLst>
                          </p:cTn>
                        </p:par>
                      </p:childTnLst>
                    </p:cTn>
                  </p:par>
                  <p:par>
                    <p:cTn id="112" fill="hold">
                      <p:stCondLst>
                        <p:cond delay="indefinite"/>
                      </p:stCondLst>
                      <p:childTnLst>
                        <p:par>
                          <p:cTn id="113" fill="hold">
                            <p:stCondLst>
                              <p:cond delay="0"/>
                            </p:stCondLst>
                            <p:childTnLst>
                              <p:par>
                                <p:cTn id="114" presetID="26" presetClass="emph" presetSubtype="0" fill="hold" grpId="1" nodeType="clickEffect">
                                  <p:stCondLst>
                                    <p:cond delay="0"/>
                                  </p:stCondLst>
                                  <p:childTnLst>
                                    <p:animEffect transition="out" filter="fade">
                                      <p:cBhvr>
                                        <p:cTn id="115" dur="500" tmFilter="0, 0; .2, .5; .8, .5; 1, 0"/>
                                        <p:tgtEl>
                                          <p:spTgt spid="12">
                                            <p:txEl>
                                              <p:pRg st="2" end="2"/>
                                            </p:txEl>
                                          </p:spTgt>
                                        </p:tgtEl>
                                      </p:cBhvr>
                                    </p:animEffect>
                                    <p:animScale>
                                      <p:cBhvr>
                                        <p:cTn id="116" dur="250" autoRev="1" fill="hold"/>
                                        <p:tgtEl>
                                          <p:spTgt spid="12">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7" fill="hold" display="0">
                  <p:stCondLst>
                    <p:cond delay="indefinite"/>
                  </p:stCondLst>
                  <p:endCondLst>
                    <p:cond evt="onStopAudio" delay="0">
                      <p:tgtEl>
                        <p:sldTgt/>
                      </p:tgtEl>
                    </p:cond>
                  </p:endCondLst>
                </p:cTn>
                <p:tgtEl>
                  <p:spTgt spid="3"/>
                </p:tgtEl>
              </p:cMediaNode>
            </p:audio>
          </p:childTnLst>
        </p:cTn>
      </p:par>
    </p:tnLst>
    <p:bldLst>
      <p:bldGraphic spid="9" grpId="0">
        <p:bldAsOne/>
      </p:bldGraphic>
      <p:bldP spid="10" grpId="0" animBg="1"/>
      <p:bldP spid="11" grpId="0" uiExpand="1" build="p"/>
      <p:bldP spid="11" grpId="1" uiExpand="1" build="allAtOnce"/>
      <p:bldP spid="12" grpId="0" uiExpand="1" build="p"/>
      <p:bldP spid="12" grpId="1" uiExpand="1" build="allAtOnce"/>
      <p:bldP spid="13" grpId="0" animBg="1"/>
      <p:bldP spid="2"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A057D-552B-402B-AFA0-5B773DE10771}"/>
              </a:ext>
            </a:extLst>
          </p:cNvPr>
          <p:cNvSpPr>
            <a:spLocks noGrp="1"/>
          </p:cNvSpPr>
          <p:nvPr>
            <p:ph type="title"/>
          </p:nvPr>
        </p:nvSpPr>
        <p:spPr/>
        <p:txBody>
          <a:bodyPr/>
          <a:lstStyle/>
          <a:p>
            <a:r>
              <a:rPr lang="en-US" dirty="0"/>
              <a:t>Summary</a:t>
            </a:r>
            <a:endParaRPr lang="en-PH" dirty="0"/>
          </a:p>
        </p:txBody>
      </p:sp>
      <p:pic>
        <p:nvPicPr>
          <p:cNvPr id="11" name="Picture 10">
            <a:extLst>
              <a:ext uri="{FF2B5EF4-FFF2-40B4-BE49-F238E27FC236}">
                <a16:creationId xmlns:a16="http://schemas.microsoft.com/office/drawing/2014/main" id="{5E4D57E1-508B-4332-BE1A-543CAC082CC2}"/>
              </a:ext>
            </a:extLst>
          </p:cNvPr>
          <p:cNvPicPr>
            <a:picLocks noChangeAspect="1"/>
          </p:cNvPicPr>
          <p:nvPr/>
        </p:nvPicPr>
        <p:blipFill>
          <a:blip r:embed="rId5"/>
          <a:stretch>
            <a:fillRect/>
          </a:stretch>
        </p:blipFill>
        <p:spPr>
          <a:xfrm>
            <a:off x="2103655" y="1694575"/>
            <a:ext cx="3840000" cy="2160000"/>
          </a:xfrm>
          <a:prstGeom prst="rect">
            <a:avLst/>
          </a:prstGeom>
        </p:spPr>
      </p:pic>
      <p:pic>
        <p:nvPicPr>
          <p:cNvPr id="29" name="Picture 28">
            <a:extLst>
              <a:ext uri="{FF2B5EF4-FFF2-40B4-BE49-F238E27FC236}">
                <a16:creationId xmlns:a16="http://schemas.microsoft.com/office/drawing/2014/main" id="{7DD3055B-0952-4ACB-BF10-BDC995CEA8A9}"/>
              </a:ext>
            </a:extLst>
          </p:cNvPr>
          <p:cNvPicPr>
            <a:picLocks noChangeAspect="1"/>
          </p:cNvPicPr>
          <p:nvPr/>
        </p:nvPicPr>
        <p:blipFill>
          <a:blip r:embed="rId6"/>
          <a:stretch>
            <a:fillRect/>
          </a:stretch>
        </p:blipFill>
        <p:spPr>
          <a:xfrm>
            <a:off x="2103655" y="3951152"/>
            <a:ext cx="3840000" cy="2160000"/>
          </a:xfrm>
          <a:prstGeom prst="rect">
            <a:avLst/>
          </a:prstGeom>
        </p:spPr>
      </p:pic>
      <p:pic>
        <p:nvPicPr>
          <p:cNvPr id="31" name="Picture 30">
            <a:extLst>
              <a:ext uri="{FF2B5EF4-FFF2-40B4-BE49-F238E27FC236}">
                <a16:creationId xmlns:a16="http://schemas.microsoft.com/office/drawing/2014/main" id="{C6B69CD4-AAEE-460B-8BE0-A74D19B00237}"/>
              </a:ext>
            </a:extLst>
          </p:cNvPr>
          <p:cNvPicPr>
            <a:picLocks noChangeAspect="1"/>
          </p:cNvPicPr>
          <p:nvPr/>
        </p:nvPicPr>
        <p:blipFill>
          <a:blip r:embed="rId7"/>
          <a:stretch>
            <a:fillRect/>
          </a:stretch>
        </p:blipFill>
        <p:spPr>
          <a:xfrm>
            <a:off x="6378793" y="1694575"/>
            <a:ext cx="3840000" cy="2160000"/>
          </a:xfrm>
          <a:prstGeom prst="rect">
            <a:avLst/>
          </a:prstGeom>
        </p:spPr>
      </p:pic>
      <p:pic>
        <p:nvPicPr>
          <p:cNvPr id="33" name="Picture 32">
            <a:extLst>
              <a:ext uri="{FF2B5EF4-FFF2-40B4-BE49-F238E27FC236}">
                <a16:creationId xmlns:a16="http://schemas.microsoft.com/office/drawing/2014/main" id="{11B5B8AC-D93F-40CE-BFFC-C63D4E64EA0C}"/>
              </a:ext>
            </a:extLst>
          </p:cNvPr>
          <p:cNvPicPr>
            <a:picLocks noChangeAspect="1"/>
          </p:cNvPicPr>
          <p:nvPr/>
        </p:nvPicPr>
        <p:blipFill>
          <a:blip r:embed="rId8"/>
          <a:stretch>
            <a:fillRect/>
          </a:stretch>
        </p:blipFill>
        <p:spPr>
          <a:xfrm>
            <a:off x="6378793" y="3951152"/>
            <a:ext cx="3840000" cy="2160000"/>
          </a:xfrm>
          <a:prstGeom prst="rect">
            <a:avLst/>
          </a:prstGeom>
        </p:spPr>
      </p:pic>
      <p:pic>
        <p:nvPicPr>
          <p:cNvPr id="40" name="Slide 15">
            <a:hlinkClick r:id="" action="ppaction://media"/>
            <a:extLst>
              <a:ext uri="{FF2B5EF4-FFF2-40B4-BE49-F238E27FC236}">
                <a16:creationId xmlns:a16="http://schemas.microsoft.com/office/drawing/2014/main" id="{D78BB55B-846D-4208-9667-155EB59C20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531229338"/>
      </p:ext>
    </p:extLst>
  </p:cSld>
  <p:clrMapOvr>
    <a:masterClrMapping/>
  </p:clrMapOvr>
  <mc:AlternateContent xmlns:mc="http://schemas.openxmlformats.org/markup-compatibility/2006" xmlns:p14="http://schemas.microsoft.com/office/powerpoint/2010/main">
    <mc:Choice Requires="p14">
      <p:transition spd="slow" p14:dur="2000" advTm="37032"/>
    </mc:Choice>
    <mc:Fallback xmlns="">
      <p:transition spd="slow" advTm="3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2" fill="hold"/>
                                        <p:tgtEl>
                                          <p:spTgt spid="40"/>
                                        </p:tgtEl>
                                      </p:cBhvr>
                                    </p:cmd>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80">
                                          <p:stCondLst>
                                            <p:cond delay="0"/>
                                          </p:stCondLst>
                                        </p:cTn>
                                        <p:tgtEl>
                                          <p:spTgt spid="11"/>
                                        </p:tgtEl>
                                      </p:cBhvr>
                                    </p:animEffect>
                                    <p:anim calcmode="lin" valueType="num">
                                      <p:cBhvr>
                                        <p:cTn id="1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1" dur="26">
                                          <p:stCondLst>
                                            <p:cond delay="650"/>
                                          </p:stCondLst>
                                        </p:cTn>
                                        <p:tgtEl>
                                          <p:spTgt spid="11"/>
                                        </p:tgtEl>
                                      </p:cBhvr>
                                      <p:to x="100000" y="60000"/>
                                    </p:animScale>
                                    <p:animScale>
                                      <p:cBhvr>
                                        <p:cTn id="22" dur="166" decel="50000">
                                          <p:stCondLst>
                                            <p:cond delay="676"/>
                                          </p:stCondLst>
                                        </p:cTn>
                                        <p:tgtEl>
                                          <p:spTgt spid="11"/>
                                        </p:tgtEl>
                                      </p:cBhvr>
                                      <p:to x="100000" y="100000"/>
                                    </p:animScale>
                                    <p:animScale>
                                      <p:cBhvr>
                                        <p:cTn id="23" dur="26">
                                          <p:stCondLst>
                                            <p:cond delay="1312"/>
                                          </p:stCondLst>
                                        </p:cTn>
                                        <p:tgtEl>
                                          <p:spTgt spid="11"/>
                                        </p:tgtEl>
                                      </p:cBhvr>
                                      <p:to x="100000" y="80000"/>
                                    </p:animScale>
                                    <p:animScale>
                                      <p:cBhvr>
                                        <p:cTn id="24" dur="166" decel="50000">
                                          <p:stCondLst>
                                            <p:cond delay="1338"/>
                                          </p:stCondLst>
                                        </p:cTn>
                                        <p:tgtEl>
                                          <p:spTgt spid="11"/>
                                        </p:tgtEl>
                                      </p:cBhvr>
                                      <p:to x="100000" y="100000"/>
                                    </p:animScale>
                                    <p:animScale>
                                      <p:cBhvr>
                                        <p:cTn id="25" dur="26">
                                          <p:stCondLst>
                                            <p:cond delay="1642"/>
                                          </p:stCondLst>
                                        </p:cTn>
                                        <p:tgtEl>
                                          <p:spTgt spid="11"/>
                                        </p:tgtEl>
                                      </p:cBhvr>
                                      <p:to x="100000" y="90000"/>
                                    </p:animScale>
                                    <p:animScale>
                                      <p:cBhvr>
                                        <p:cTn id="26" dur="166" decel="50000">
                                          <p:stCondLst>
                                            <p:cond delay="1668"/>
                                          </p:stCondLst>
                                        </p:cTn>
                                        <p:tgtEl>
                                          <p:spTgt spid="11"/>
                                        </p:tgtEl>
                                      </p:cBhvr>
                                      <p:to x="100000" y="100000"/>
                                    </p:animScale>
                                    <p:animScale>
                                      <p:cBhvr>
                                        <p:cTn id="27" dur="26">
                                          <p:stCondLst>
                                            <p:cond delay="1808"/>
                                          </p:stCondLst>
                                        </p:cTn>
                                        <p:tgtEl>
                                          <p:spTgt spid="11"/>
                                        </p:tgtEl>
                                      </p:cBhvr>
                                      <p:to x="100000" y="95000"/>
                                    </p:animScale>
                                    <p:animScale>
                                      <p:cBhvr>
                                        <p:cTn id="28" dur="166" decel="50000">
                                          <p:stCondLst>
                                            <p:cond delay="1834"/>
                                          </p:stCondLst>
                                        </p:cTn>
                                        <p:tgtEl>
                                          <p:spTgt spid="11"/>
                                        </p:tgtEl>
                                      </p:cBhvr>
                                      <p:to x="100000" y="100000"/>
                                    </p:animScale>
                                  </p:childTnLst>
                                </p:cTn>
                              </p:par>
                            </p:childTnLst>
                          </p:cTn>
                        </p:par>
                        <p:par>
                          <p:cTn id="29" fill="hold">
                            <p:stCondLst>
                              <p:cond delay="2000"/>
                            </p:stCondLst>
                            <p:childTnLst>
                              <p:par>
                                <p:cTn id="30" presetID="26"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80">
                                          <p:stCondLst>
                                            <p:cond delay="0"/>
                                          </p:stCondLst>
                                        </p:cTn>
                                        <p:tgtEl>
                                          <p:spTgt spid="29"/>
                                        </p:tgtEl>
                                      </p:cBhvr>
                                    </p:animEffect>
                                    <p:anim calcmode="lin" valueType="num">
                                      <p:cBhvr>
                                        <p:cTn id="3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8" dur="26">
                                          <p:stCondLst>
                                            <p:cond delay="650"/>
                                          </p:stCondLst>
                                        </p:cTn>
                                        <p:tgtEl>
                                          <p:spTgt spid="29"/>
                                        </p:tgtEl>
                                      </p:cBhvr>
                                      <p:to x="100000" y="60000"/>
                                    </p:animScale>
                                    <p:animScale>
                                      <p:cBhvr>
                                        <p:cTn id="39" dur="166" decel="50000">
                                          <p:stCondLst>
                                            <p:cond delay="676"/>
                                          </p:stCondLst>
                                        </p:cTn>
                                        <p:tgtEl>
                                          <p:spTgt spid="29"/>
                                        </p:tgtEl>
                                      </p:cBhvr>
                                      <p:to x="100000" y="100000"/>
                                    </p:animScale>
                                    <p:animScale>
                                      <p:cBhvr>
                                        <p:cTn id="40" dur="26">
                                          <p:stCondLst>
                                            <p:cond delay="1312"/>
                                          </p:stCondLst>
                                        </p:cTn>
                                        <p:tgtEl>
                                          <p:spTgt spid="29"/>
                                        </p:tgtEl>
                                      </p:cBhvr>
                                      <p:to x="100000" y="80000"/>
                                    </p:animScale>
                                    <p:animScale>
                                      <p:cBhvr>
                                        <p:cTn id="41" dur="166" decel="50000">
                                          <p:stCondLst>
                                            <p:cond delay="1338"/>
                                          </p:stCondLst>
                                        </p:cTn>
                                        <p:tgtEl>
                                          <p:spTgt spid="29"/>
                                        </p:tgtEl>
                                      </p:cBhvr>
                                      <p:to x="100000" y="100000"/>
                                    </p:animScale>
                                    <p:animScale>
                                      <p:cBhvr>
                                        <p:cTn id="42" dur="26">
                                          <p:stCondLst>
                                            <p:cond delay="1642"/>
                                          </p:stCondLst>
                                        </p:cTn>
                                        <p:tgtEl>
                                          <p:spTgt spid="29"/>
                                        </p:tgtEl>
                                      </p:cBhvr>
                                      <p:to x="100000" y="90000"/>
                                    </p:animScale>
                                    <p:animScale>
                                      <p:cBhvr>
                                        <p:cTn id="43" dur="166" decel="50000">
                                          <p:stCondLst>
                                            <p:cond delay="1668"/>
                                          </p:stCondLst>
                                        </p:cTn>
                                        <p:tgtEl>
                                          <p:spTgt spid="29"/>
                                        </p:tgtEl>
                                      </p:cBhvr>
                                      <p:to x="100000" y="100000"/>
                                    </p:animScale>
                                    <p:animScale>
                                      <p:cBhvr>
                                        <p:cTn id="44" dur="26">
                                          <p:stCondLst>
                                            <p:cond delay="1808"/>
                                          </p:stCondLst>
                                        </p:cTn>
                                        <p:tgtEl>
                                          <p:spTgt spid="29"/>
                                        </p:tgtEl>
                                      </p:cBhvr>
                                      <p:to x="100000" y="95000"/>
                                    </p:animScale>
                                    <p:animScale>
                                      <p:cBhvr>
                                        <p:cTn id="45" dur="166" decel="50000">
                                          <p:stCondLst>
                                            <p:cond delay="1834"/>
                                          </p:stCondLst>
                                        </p:cTn>
                                        <p:tgtEl>
                                          <p:spTgt spid="29"/>
                                        </p:tgtEl>
                                      </p:cBhvr>
                                      <p:to x="100000" y="100000"/>
                                    </p:animScale>
                                  </p:childTnLst>
                                </p:cTn>
                              </p:par>
                            </p:childTnLst>
                          </p:cTn>
                        </p:par>
                        <p:par>
                          <p:cTn id="46" fill="hold">
                            <p:stCondLst>
                              <p:cond delay="4000"/>
                            </p:stCondLst>
                            <p:childTnLst>
                              <p:par>
                                <p:cTn id="47" presetID="26"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580">
                                          <p:stCondLst>
                                            <p:cond delay="0"/>
                                          </p:stCondLst>
                                        </p:cTn>
                                        <p:tgtEl>
                                          <p:spTgt spid="31"/>
                                        </p:tgtEl>
                                      </p:cBhvr>
                                    </p:animEffect>
                                    <p:anim calcmode="lin" valueType="num">
                                      <p:cBhvr>
                                        <p:cTn id="5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55" dur="26">
                                          <p:stCondLst>
                                            <p:cond delay="650"/>
                                          </p:stCondLst>
                                        </p:cTn>
                                        <p:tgtEl>
                                          <p:spTgt spid="31"/>
                                        </p:tgtEl>
                                      </p:cBhvr>
                                      <p:to x="100000" y="60000"/>
                                    </p:animScale>
                                    <p:animScale>
                                      <p:cBhvr>
                                        <p:cTn id="56" dur="166" decel="50000">
                                          <p:stCondLst>
                                            <p:cond delay="676"/>
                                          </p:stCondLst>
                                        </p:cTn>
                                        <p:tgtEl>
                                          <p:spTgt spid="31"/>
                                        </p:tgtEl>
                                      </p:cBhvr>
                                      <p:to x="100000" y="100000"/>
                                    </p:animScale>
                                    <p:animScale>
                                      <p:cBhvr>
                                        <p:cTn id="57" dur="26">
                                          <p:stCondLst>
                                            <p:cond delay="1312"/>
                                          </p:stCondLst>
                                        </p:cTn>
                                        <p:tgtEl>
                                          <p:spTgt spid="31"/>
                                        </p:tgtEl>
                                      </p:cBhvr>
                                      <p:to x="100000" y="80000"/>
                                    </p:animScale>
                                    <p:animScale>
                                      <p:cBhvr>
                                        <p:cTn id="58" dur="166" decel="50000">
                                          <p:stCondLst>
                                            <p:cond delay="1338"/>
                                          </p:stCondLst>
                                        </p:cTn>
                                        <p:tgtEl>
                                          <p:spTgt spid="31"/>
                                        </p:tgtEl>
                                      </p:cBhvr>
                                      <p:to x="100000" y="100000"/>
                                    </p:animScale>
                                    <p:animScale>
                                      <p:cBhvr>
                                        <p:cTn id="59" dur="26">
                                          <p:stCondLst>
                                            <p:cond delay="1642"/>
                                          </p:stCondLst>
                                        </p:cTn>
                                        <p:tgtEl>
                                          <p:spTgt spid="31"/>
                                        </p:tgtEl>
                                      </p:cBhvr>
                                      <p:to x="100000" y="90000"/>
                                    </p:animScale>
                                    <p:animScale>
                                      <p:cBhvr>
                                        <p:cTn id="60" dur="166" decel="50000">
                                          <p:stCondLst>
                                            <p:cond delay="1668"/>
                                          </p:stCondLst>
                                        </p:cTn>
                                        <p:tgtEl>
                                          <p:spTgt spid="31"/>
                                        </p:tgtEl>
                                      </p:cBhvr>
                                      <p:to x="100000" y="100000"/>
                                    </p:animScale>
                                    <p:animScale>
                                      <p:cBhvr>
                                        <p:cTn id="61" dur="26">
                                          <p:stCondLst>
                                            <p:cond delay="1808"/>
                                          </p:stCondLst>
                                        </p:cTn>
                                        <p:tgtEl>
                                          <p:spTgt spid="31"/>
                                        </p:tgtEl>
                                      </p:cBhvr>
                                      <p:to x="100000" y="95000"/>
                                    </p:animScale>
                                    <p:animScale>
                                      <p:cBhvr>
                                        <p:cTn id="62" dur="166" decel="50000">
                                          <p:stCondLst>
                                            <p:cond delay="1834"/>
                                          </p:stCondLst>
                                        </p:cTn>
                                        <p:tgtEl>
                                          <p:spTgt spid="31"/>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80">
                                          <p:stCondLst>
                                            <p:cond delay="0"/>
                                          </p:stCondLst>
                                        </p:cTn>
                                        <p:tgtEl>
                                          <p:spTgt spid="33"/>
                                        </p:tgtEl>
                                      </p:cBhvr>
                                    </p:animEffect>
                                    <p:anim calcmode="lin" valueType="num">
                                      <p:cBhvr>
                                        <p:cTn id="6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73" dur="26">
                                          <p:stCondLst>
                                            <p:cond delay="650"/>
                                          </p:stCondLst>
                                        </p:cTn>
                                        <p:tgtEl>
                                          <p:spTgt spid="33"/>
                                        </p:tgtEl>
                                      </p:cBhvr>
                                      <p:to x="100000" y="60000"/>
                                    </p:animScale>
                                    <p:animScale>
                                      <p:cBhvr>
                                        <p:cTn id="74" dur="166" decel="50000">
                                          <p:stCondLst>
                                            <p:cond delay="676"/>
                                          </p:stCondLst>
                                        </p:cTn>
                                        <p:tgtEl>
                                          <p:spTgt spid="33"/>
                                        </p:tgtEl>
                                      </p:cBhvr>
                                      <p:to x="100000" y="100000"/>
                                    </p:animScale>
                                    <p:animScale>
                                      <p:cBhvr>
                                        <p:cTn id="75" dur="26">
                                          <p:stCondLst>
                                            <p:cond delay="1312"/>
                                          </p:stCondLst>
                                        </p:cTn>
                                        <p:tgtEl>
                                          <p:spTgt spid="33"/>
                                        </p:tgtEl>
                                      </p:cBhvr>
                                      <p:to x="100000" y="80000"/>
                                    </p:animScale>
                                    <p:animScale>
                                      <p:cBhvr>
                                        <p:cTn id="76" dur="166" decel="50000">
                                          <p:stCondLst>
                                            <p:cond delay="1338"/>
                                          </p:stCondLst>
                                        </p:cTn>
                                        <p:tgtEl>
                                          <p:spTgt spid="33"/>
                                        </p:tgtEl>
                                      </p:cBhvr>
                                      <p:to x="100000" y="100000"/>
                                    </p:animScale>
                                    <p:animScale>
                                      <p:cBhvr>
                                        <p:cTn id="77" dur="26">
                                          <p:stCondLst>
                                            <p:cond delay="1642"/>
                                          </p:stCondLst>
                                        </p:cTn>
                                        <p:tgtEl>
                                          <p:spTgt spid="33"/>
                                        </p:tgtEl>
                                      </p:cBhvr>
                                      <p:to x="100000" y="90000"/>
                                    </p:animScale>
                                    <p:animScale>
                                      <p:cBhvr>
                                        <p:cTn id="78" dur="166" decel="50000">
                                          <p:stCondLst>
                                            <p:cond delay="1668"/>
                                          </p:stCondLst>
                                        </p:cTn>
                                        <p:tgtEl>
                                          <p:spTgt spid="33"/>
                                        </p:tgtEl>
                                      </p:cBhvr>
                                      <p:to x="100000" y="100000"/>
                                    </p:animScale>
                                    <p:animScale>
                                      <p:cBhvr>
                                        <p:cTn id="79" dur="26">
                                          <p:stCondLst>
                                            <p:cond delay="1808"/>
                                          </p:stCondLst>
                                        </p:cTn>
                                        <p:tgtEl>
                                          <p:spTgt spid="33"/>
                                        </p:tgtEl>
                                      </p:cBhvr>
                                      <p:to x="100000" y="95000"/>
                                    </p:animScale>
                                    <p:animScale>
                                      <p:cBhvr>
                                        <p:cTn id="80"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81" fill="hold" display="0">
                  <p:stCondLst>
                    <p:cond delay="indefinite"/>
                  </p:stCondLst>
                  <p:endCondLst>
                    <p:cond evt="onStopAudio" delay="0">
                      <p:tgtEl>
                        <p:sldTgt/>
                      </p:tgtEl>
                    </p:cond>
                  </p:endCondLst>
                </p:cTn>
                <p:tgtEl>
                  <p:spTgt spid="40"/>
                </p:tgtEl>
              </p:cMediaNode>
            </p:audio>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660399" y="805213"/>
            <a:ext cx="4807703" cy="830997"/>
          </a:xfrm>
        </p:spPr>
        <p:txBody>
          <a:bodyPr/>
          <a:lstStyle/>
          <a:p>
            <a:r>
              <a:rPr lang="en-US" dirty="0"/>
              <a:t>What’s NEXT?</a:t>
            </a:r>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sz="2400" b="0" i="1" dirty="0">
                <a:solidFill>
                  <a:schemeClr val="tx1">
                    <a:lumMod val="95000"/>
                    <a:lumOff val="5000"/>
                  </a:schemeClr>
                </a:solidFill>
                <a:effectLst/>
                <a:latin typeface="Söhne"/>
              </a:rPr>
              <a:t>“ </a:t>
            </a:r>
            <a:r>
              <a:rPr lang="en-US" sz="2400" b="0" dirty="0">
                <a:solidFill>
                  <a:schemeClr val="tx1">
                    <a:lumMod val="95000"/>
                    <a:lumOff val="5000"/>
                  </a:schemeClr>
                </a:solidFill>
                <a:effectLst/>
                <a:latin typeface="Söhne"/>
              </a:rPr>
              <a:t>Recognizing the performance differences empowers us to allocate resources wisely, offer precise support, and enhance success across our account portfolios. </a:t>
            </a:r>
            <a:r>
              <a:rPr lang="en-US" sz="2400" b="0" i="1" dirty="0">
                <a:solidFill>
                  <a:schemeClr val="tx1">
                    <a:lumMod val="95000"/>
                    <a:lumOff val="5000"/>
                  </a:schemeClr>
                </a:solidFill>
                <a:effectLst/>
                <a:latin typeface="Söhne"/>
              </a:rPr>
              <a:t>"</a:t>
            </a:r>
            <a:endParaRPr lang="en-US" sz="2400" i="1"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a:xfrm>
            <a:off x="647699" y="4953919"/>
            <a:ext cx="4807704" cy="759470"/>
          </a:xfrm>
        </p:spPr>
        <p:txBody>
          <a:bodyPr/>
          <a:lstStyle/>
          <a:p>
            <a:r>
              <a:rPr lang="en-US" dirty="0"/>
              <a:t>Juven Dale Colaste</a:t>
            </a:r>
          </a:p>
          <a:p>
            <a:r>
              <a:rPr lang="en-US" dirty="0"/>
              <a:t>SPARTA Scholar – Data Scientist Pathway</a:t>
            </a:r>
          </a:p>
        </p:txBody>
      </p:sp>
      <p:pic>
        <p:nvPicPr>
          <p:cNvPr id="18" name="Picture Placeholder 17">
            <a:extLst>
              <a:ext uri="{FF2B5EF4-FFF2-40B4-BE49-F238E27FC236}">
                <a16:creationId xmlns:a16="http://schemas.microsoft.com/office/drawing/2014/main" id="{2FCDE2A7-BF75-40D3-B417-BE78567E67DE}"/>
              </a:ext>
            </a:extLst>
          </p:cNvPr>
          <p:cNvPicPr>
            <a:picLocks noGrp="1" noChangeAspect="1"/>
          </p:cNvPicPr>
          <p:nvPr>
            <p:ph type="pic" sz="quarter" idx="13"/>
          </p:nvPr>
        </p:nvPicPr>
        <p:blipFill>
          <a:blip r:embed="rId5"/>
          <a:srcRect t="12027" b="12027"/>
          <a:stretch>
            <a:fillRect/>
          </a:stretch>
        </p:blipFill>
        <p:spPr/>
      </p:pic>
      <p:pic>
        <p:nvPicPr>
          <p:cNvPr id="19" name="Slide 16">
            <a:hlinkClick r:id="" action="ppaction://media"/>
            <a:extLst>
              <a:ext uri="{FF2B5EF4-FFF2-40B4-BE49-F238E27FC236}">
                <a16:creationId xmlns:a16="http://schemas.microsoft.com/office/drawing/2014/main" id="{8B5DEFD6-0F77-47BC-8056-CDEAB5DBB9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715534863"/>
      </p:ext>
    </p:extLst>
  </p:cSld>
  <p:clrMapOvr>
    <a:masterClrMapping/>
  </p:clrMapOvr>
  <mc:AlternateContent xmlns:mc="http://schemas.openxmlformats.org/markup-compatibility/2006" xmlns:p14="http://schemas.microsoft.com/office/powerpoint/2010/main">
    <mc:Choice Requires="p14">
      <p:transition spd="slow" p14:dur="2000" advTm="21384"/>
    </mc:Choice>
    <mc:Fallback xmlns="">
      <p:transition spd="slow" advTm="21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84" fill="hold"/>
                                        <p:tgtEl>
                                          <p:spTgt spid="19"/>
                                        </p:tgtEl>
                                      </p:cBhvr>
                                    </p:cmd>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1000"/>
                                        <p:tgtEl>
                                          <p:spTgt spid="4">
                                            <p:txEl>
                                              <p:pRg st="1" end="1"/>
                                            </p:txEl>
                                          </p:spTgt>
                                        </p:tgtEl>
                                      </p:cBhvr>
                                    </p:animEffect>
                                    <p:anim calcmode="lin" valueType="num">
                                      <p:cBhvr>
                                        <p:cTn id="2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19"/>
                </p:tgtEl>
              </p:cMediaNode>
            </p:audio>
          </p:childTnLst>
        </p:cTn>
      </p:par>
    </p:tnLst>
    <p:bldLst>
      <p:bldP spid="2" grpId="0"/>
      <p:bldP spid="3" grpId="0" build="p"/>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6">
            <a:alphaModFix amt="80000"/>
          </a:blip>
          <a:srcRect t="7802" b="7802"/>
          <a:stretch/>
        </p:blipFill>
        <p:spPr>
          <a:xfrm>
            <a:off x="0" y="0"/>
            <a:ext cx="12192000" cy="6858000"/>
          </a:xfrm>
          <a:blipFill dpi="0" rotWithShape="1">
            <a:blip r:embed="rId6">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975683" y="1988288"/>
            <a:ext cx="4324401" cy="3222508"/>
          </a:xfrm>
        </p:spPr>
        <p:txBody>
          <a:bodyPr/>
          <a:lstStyle/>
          <a:p>
            <a:r>
              <a:rPr lang="en-US" sz="4800" dirty="0"/>
              <a:t>Sales Performance Review</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4397375" y="961798"/>
            <a:ext cx="3397250" cy="490538"/>
          </a:xfrm>
        </p:spPr>
        <p:txBody>
          <a:bodyPr/>
          <a:lstStyle/>
          <a:p>
            <a:pPr algn="ctr"/>
            <a:r>
              <a:rPr lang="en-US" sz="2000" dirty="0"/>
              <a:t>SP503: Storytelling Using Data</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375150" y="4459105"/>
            <a:ext cx="3503576" cy="1168530"/>
          </a:xfrm>
        </p:spPr>
        <p:txBody>
          <a:bodyPr/>
          <a:lstStyle/>
          <a:p>
            <a:r>
              <a:rPr lang="en-US" sz="1800" u="sng" dirty="0"/>
              <a:t>Juven Dale Q. Colaste</a:t>
            </a:r>
          </a:p>
          <a:p>
            <a:r>
              <a:rPr lang="en-US" dirty="0"/>
              <a:t>Data Scientist Pathway – SPARTA Scholar</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Slide 2">
            <a:hlinkClick r:id="" action="ppaction://media"/>
            <a:extLst>
              <a:ext uri="{FF2B5EF4-FFF2-40B4-BE49-F238E27FC236}">
                <a16:creationId xmlns:a16="http://schemas.microsoft.com/office/drawing/2014/main" id="{B90FEEAB-D6F0-45C9-BD09-9E84DD159D25}"/>
              </a:ext>
            </a:extLst>
          </p:cNvPr>
          <p:cNvPicPr>
            <a:picLocks noChangeAspect="1"/>
          </p:cNvPicPr>
          <p:nvPr>
            <a:audioFile r:link="rId3"/>
            <p:extLst>
              <p:ext uri="{DAA4B4D4-6D71-4841-9C94-3DE7FCFB9230}">
                <p14:media xmlns:p14="http://schemas.microsoft.com/office/powerpoint/2010/main" r:embed="rId2">
                  <p14:bmkLst>
                    <p14:bmk name="Bookmark 1" time="4152"/>
                    <p14:bmk name="Bookmark 2" time="8822"/>
                  </p14:bmkLst>
                </p14:media>
              </p:ext>
            </p:extLst>
          </p:nvPr>
        </p:nvPicPr>
        <p:blipFill>
          <a:blip r:embed="rId7"/>
          <a:stretch>
            <a:fillRect/>
          </a:stretch>
        </p:blipFill>
        <p:spPr>
          <a:xfrm>
            <a:off x="10800000" y="180000"/>
            <a:ext cx="609600" cy="609600"/>
          </a:xfrm>
          <a:prstGeom prst="rect">
            <a:avLst/>
          </a:prstGeom>
        </p:spPr>
      </p:pic>
    </p:spTree>
    <p:custDataLst>
      <p:tags r:id="rId1"/>
    </p:custDataLst>
    <p:extLst>
      <p:ext uri="{BB962C8B-B14F-4D97-AF65-F5344CB8AC3E}">
        <p14:creationId xmlns:p14="http://schemas.microsoft.com/office/powerpoint/2010/main" val="3665993043"/>
      </p:ext>
    </p:extLst>
  </p:cSld>
  <p:clrMapOvr>
    <a:masterClrMapping/>
  </p:clrMapOvr>
  <mc:AlternateContent xmlns:mc="http://schemas.openxmlformats.org/markup-compatibility/2006" xmlns:p14="http://schemas.microsoft.com/office/powerpoint/2010/main">
    <mc:Choice Requires="p14">
      <p:transition spd="slow" p14:dur="2000" advTm="18024"/>
    </mc:Choice>
    <mc:Fallback xmlns="">
      <p:transition spd="slow" advTm="18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024" fill="hold"/>
                                        <p:tgtEl>
                                          <p:spTgt spid="26"/>
                                        </p:tgtEl>
                                      </p:cBhvr>
                                    </p:cmd>
                                  </p:childTnLst>
                                </p:cTn>
                              </p:par>
                              <p:par>
                                <p:cTn id="7" presetID="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0-#ppt_w/2"/>
                                          </p:val>
                                        </p:tav>
                                        <p:tav tm="100000">
                                          <p:val>
                                            <p:strVal val="#ppt_x"/>
                                          </p:val>
                                        </p:tav>
                                      </p:tavLst>
                                    </p:anim>
                                    <p:anim calcmode="lin" valueType="num">
                                      <p:cBhvr additive="base">
                                        <p:cTn id="10" dur="500" fill="hold"/>
                                        <p:tgtEl>
                                          <p:spTgt spid="6"/>
                                        </p:tgtEl>
                                        <p:attrNameLst>
                                          <p:attrName>ppt_y</p:attrName>
                                        </p:attrNameLst>
                                      </p:cBhvr>
                                      <p:tavLst>
                                        <p:tav tm="0">
                                          <p:val>
                                            <p:strVal val="#ppt_y"/>
                                          </p:val>
                                        </p:tav>
                                        <p:tav tm="100000">
                                          <p:val>
                                            <p:strVal val="#ppt_y"/>
                                          </p:val>
                                        </p:tav>
                                      </p:tavLst>
                                    </p:anim>
                                  </p:childTnLst>
                                </p:cTn>
                              </p:par>
                              <p:par>
                                <p:cTn id="11" presetID="1" presetClass="entr" presetSubtype="0" fill="hold" grpId="0" nodeType="withEffect">
                                  <p:stCondLst>
                                    <p:cond delay="300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0" presetClass="entr" presetSubtype="0" fill="hold" grpId="0" nodeType="withEffect">
                                  <p:stCondLst>
                                    <p:cond delay="40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grpId="0" nodeType="withEffect">
                                  <p:stCondLst>
                                    <p:cond delay="400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par>
                                <p:cTn id="19" presetID="10" presetClass="entr" presetSubtype="0" fill="hold" grpId="0" nodeType="withEffect">
                                  <p:stCondLst>
                                    <p:cond delay="8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2" fill="hold" display="0">
                  <p:stCondLst>
                    <p:cond delay="indefinite"/>
                  </p:stCondLst>
                  <p:endCondLst>
                    <p:cond evt="onStopAudio" delay="0">
                      <p:tgtEl>
                        <p:sldTgt/>
                      </p:tgtEl>
                    </p:cond>
                  </p:endCondLst>
                </p:cTn>
                <p:tgtEl>
                  <p:spTgt spid="26"/>
                </p:tgtEl>
              </p:cMediaNode>
            </p:audio>
          </p:childTnLst>
        </p:cTn>
      </p:par>
    </p:tnLst>
    <p:bldLst>
      <p:bldP spid="6" grpId="0" animBg="1"/>
      <p:bldP spid="7" grpId="0"/>
      <p:bldP spid="8" grpId="0" build="p"/>
      <p:bldP spid="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sz="2400" b="1" dirty="0"/>
              <a:t>Introduction</a:t>
            </a:r>
          </a:p>
          <a:p>
            <a:r>
              <a:rPr lang="en-US" sz="2400" b="1" dirty="0"/>
              <a:t>Overall Sales Overview</a:t>
            </a:r>
          </a:p>
          <a:p>
            <a:r>
              <a:rPr lang="en-US" sz="2400" b="1" dirty="0"/>
              <a:t>Sales Team</a:t>
            </a:r>
          </a:p>
          <a:p>
            <a:r>
              <a:rPr lang="en-US" sz="2400" b="1" dirty="0"/>
              <a:t>Summary</a:t>
            </a:r>
          </a:p>
          <a:p>
            <a:r>
              <a:rPr lang="en-US" sz="2400" b="1" dirty="0"/>
              <a:t>What’s next</a:t>
            </a:r>
          </a:p>
          <a:p>
            <a:endParaRPr lang="en-US" sz="2400" b="1" dirty="0"/>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5"/>
          <a:srcRect l="15351" r="15351"/>
          <a:stretch>
            <a:fillRect/>
          </a:stretch>
        </p:blipFill>
        <p:spPr/>
      </p:pic>
      <p:pic>
        <p:nvPicPr>
          <p:cNvPr id="3" name="Slide 3">
            <a:hlinkClick r:id="" action="ppaction://media"/>
            <a:extLst>
              <a:ext uri="{FF2B5EF4-FFF2-40B4-BE49-F238E27FC236}">
                <a16:creationId xmlns:a16="http://schemas.microsoft.com/office/drawing/2014/main" id="{2DB709B3-C39D-4C10-88BB-AD9766095F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341901065"/>
      </p:ext>
    </p:extLst>
  </p:cSld>
  <p:clrMapOvr>
    <a:masterClrMapping/>
  </p:clrMapOvr>
  <mc:AlternateContent xmlns:mc="http://schemas.openxmlformats.org/markup-compatibility/2006" xmlns:p14="http://schemas.microsoft.com/office/powerpoint/2010/main">
    <mc:Choice Requires="p14">
      <p:transition spd="slow" p14:dur="2000" advTm="52536"/>
    </mc:Choice>
    <mc:Fallback xmlns="">
      <p:transition spd="slow" advTm="5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536"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
                </p:tgtEl>
              </p:cMediaNode>
            </p:audio>
          </p:childTnLst>
        </p:cTn>
      </p:par>
    </p:tnLst>
    <p:bldLst>
      <p:bldP spid="9" grpId="0"/>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1881419"/>
            <a:ext cx="4275138" cy="324368"/>
          </a:xfrm>
        </p:spPr>
        <p:txBody>
          <a:bodyPr/>
          <a:lstStyle/>
          <a:p>
            <a:pPr marL="0" indent="0">
              <a:buNone/>
            </a:pPr>
            <a:r>
              <a:rPr lang="en-US" dirty="0"/>
              <a:t>Profits are up, and losses are down!</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5"/>
          <a:srcRect l="22544" r="22544"/>
          <a:stretch>
            <a:fillRect/>
          </a:stretch>
        </p:blipFill>
        <p:spPr/>
      </p:pic>
      <p:pic>
        <p:nvPicPr>
          <p:cNvPr id="7" name="Picture 6">
            <a:extLst>
              <a:ext uri="{FF2B5EF4-FFF2-40B4-BE49-F238E27FC236}">
                <a16:creationId xmlns:a16="http://schemas.microsoft.com/office/drawing/2014/main" id="{72C663EA-EE92-44E6-9DED-27D0F11B1CE7}"/>
              </a:ext>
            </a:extLst>
          </p:cNvPr>
          <p:cNvPicPr>
            <a:picLocks noChangeAspect="1"/>
          </p:cNvPicPr>
          <p:nvPr/>
        </p:nvPicPr>
        <p:blipFill>
          <a:blip r:embed="rId6"/>
          <a:stretch>
            <a:fillRect/>
          </a:stretch>
        </p:blipFill>
        <p:spPr>
          <a:xfrm>
            <a:off x="1180072" y="4471830"/>
            <a:ext cx="1076475" cy="1133633"/>
          </a:xfrm>
          <a:prstGeom prst="rect">
            <a:avLst/>
          </a:prstGeom>
        </p:spPr>
      </p:pic>
      <p:pic>
        <p:nvPicPr>
          <p:cNvPr id="9" name="Picture 8">
            <a:extLst>
              <a:ext uri="{FF2B5EF4-FFF2-40B4-BE49-F238E27FC236}">
                <a16:creationId xmlns:a16="http://schemas.microsoft.com/office/drawing/2014/main" id="{0125EAC6-47BE-4178-AC4A-C59D21BCF7EA}"/>
              </a:ext>
            </a:extLst>
          </p:cNvPr>
          <p:cNvPicPr>
            <a:picLocks noChangeAspect="1"/>
          </p:cNvPicPr>
          <p:nvPr/>
        </p:nvPicPr>
        <p:blipFill>
          <a:blip r:embed="rId6"/>
          <a:stretch>
            <a:fillRect/>
          </a:stretch>
        </p:blipFill>
        <p:spPr>
          <a:xfrm>
            <a:off x="3850617" y="4471828"/>
            <a:ext cx="1076475" cy="1133633"/>
          </a:xfrm>
          <a:prstGeom prst="rect">
            <a:avLst/>
          </a:prstGeom>
        </p:spPr>
      </p:pic>
      <p:pic>
        <p:nvPicPr>
          <p:cNvPr id="10" name="Picture 9">
            <a:extLst>
              <a:ext uri="{FF2B5EF4-FFF2-40B4-BE49-F238E27FC236}">
                <a16:creationId xmlns:a16="http://schemas.microsoft.com/office/drawing/2014/main" id="{9A2E7D43-03F7-4EA8-91F7-7F7EF88E5F3C}"/>
              </a:ext>
            </a:extLst>
          </p:cNvPr>
          <p:cNvPicPr>
            <a:picLocks noChangeAspect="1"/>
          </p:cNvPicPr>
          <p:nvPr/>
        </p:nvPicPr>
        <p:blipFill>
          <a:blip r:embed="rId6"/>
          <a:stretch>
            <a:fillRect/>
          </a:stretch>
        </p:blipFill>
        <p:spPr>
          <a:xfrm>
            <a:off x="2519567" y="4471829"/>
            <a:ext cx="1076475" cy="1133633"/>
          </a:xfrm>
          <a:prstGeom prst="rect">
            <a:avLst/>
          </a:prstGeom>
        </p:spPr>
      </p:pic>
      <p:sp>
        <p:nvSpPr>
          <p:cNvPr id="11" name="Rectangle 10">
            <a:extLst>
              <a:ext uri="{FF2B5EF4-FFF2-40B4-BE49-F238E27FC236}">
                <a16:creationId xmlns:a16="http://schemas.microsoft.com/office/drawing/2014/main" id="{71F2BDC1-DF72-464E-8462-D680CD9EC62A}"/>
              </a:ext>
            </a:extLst>
          </p:cNvPr>
          <p:cNvSpPr/>
          <p:nvPr/>
        </p:nvSpPr>
        <p:spPr>
          <a:xfrm>
            <a:off x="1174303" y="5605461"/>
            <a:ext cx="1076475"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Invoices.xls</a:t>
            </a:r>
          </a:p>
        </p:txBody>
      </p:sp>
      <p:sp>
        <p:nvSpPr>
          <p:cNvPr id="12" name="Rectangle 11">
            <a:extLst>
              <a:ext uri="{FF2B5EF4-FFF2-40B4-BE49-F238E27FC236}">
                <a16:creationId xmlns:a16="http://schemas.microsoft.com/office/drawing/2014/main" id="{DFC6396B-AE7C-4567-B069-4DC2B2643C7B}"/>
              </a:ext>
            </a:extLst>
          </p:cNvPr>
          <p:cNvSpPr/>
          <p:nvPr/>
        </p:nvSpPr>
        <p:spPr>
          <a:xfrm>
            <a:off x="2256547" y="5605461"/>
            <a:ext cx="1596747"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OrderLeads.xls</a:t>
            </a:r>
          </a:p>
        </p:txBody>
      </p:sp>
      <p:sp>
        <p:nvSpPr>
          <p:cNvPr id="13" name="Rectangle 12">
            <a:extLst>
              <a:ext uri="{FF2B5EF4-FFF2-40B4-BE49-F238E27FC236}">
                <a16:creationId xmlns:a16="http://schemas.microsoft.com/office/drawing/2014/main" id="{B10FEA96-AE26-4556-BA11-D3F8541A2537}"/>
              </a:ext>
            </a:extLst>
          </p:cNvPr>
          <p:cNvSpPr/>
          <p:nvPr/>
        </p:nvSpPr>
        <p:spPr>
          <a:xfrm>
            <a:off x="3720027" y="5608049"/>
            <a:ext cx="1337654" cy="338554"/>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SalesTeam</a:t>
            </a:r>
            <a:r>
              <a:rPr lang="en-US" sz="1600" b="0" cap="none" spc="0" dirty="0">
                <a:ln w="0"/>
                <a:solidFill>
                  <a:schemeClr val="tx1"/>
                </a:solidFill>
                <a:effectLst>
                  <a:outerShdw blurRad="38100" dist="19050" dir="2700000" algn="tl" rotWithShape="0">
                    <a:schemeClr val="dk1">
                      <a:alpha val="40000"/>
                    </a:schemeClr>
                  </a:outerShdw>
                </a:effectLst>
              </a:rPr>
              <a:t>.xls</a:t>
            </a:r>
          </a:p>
        </p:txBody>
      </p:sp>
      <p:sp>
        <p:nvSpPr>
          <p:cNvPr id="15" name="Text Placeholder 7">
            <a:extLst>
              <a:ext uri="{FF2B5EF4-FFF2-40B4-BE49-F238E27FC236}">
                <a16:creationId xmlns:a16="http://schemas.microsoft.com/office/drawing/2014/main" id="{2609AE99-BCA9-4E69-8740-6F7AB086FC40}"/>
              </a:ext>
            </a:extLst>
          </p:cNvPr>
          <p:cNvSpPr txBox="1">
            <a:spLocks/>
          </p:cNvSpPr>
          <p:nvPr/>
        </p:nvSpPr>
        <p:spPr>
          <a:xfrm>
            <a:off x="660400" y="2573006"/>
            <a:ext cx="4275138" cy="1231900"/>
          </a:xfrm>
          <a:prstGeom prst="rect">
            <a:avLst/>
          </a:prstGeom>
        </p:spPr>
        <p:txBody>
          <a:bodyPr/>
          <a:lstStyle>
            <a:lvl1pPr marL="266700" indent="-266700" algn="l" defTabSz="914400" rtl="0" eaLnBrk="1" latinLnBrk="0" hangingPunct="1">
              <a:lnSpc>
                <a:spcPct val="90000"/>
              </a:lnSpc>
              <a:spcBef>
                <a:spcPts val="1000"/>
              </a:spcBef>
              <a:buClr>
                <a:schemeClr val="accent4"/>
              </a:buClr>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4"/>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Today, we will review our sales progress from the last five (5) years to gain insight and adjustments to our incoming years.</a:t>
            </a:r>
          </a:p>
          <a:p>
            <a:pPr marL="0" indent="0">
              <a:buFont typeface="Wingdings" panose="05000000000000000000" pitchFamily="2" charset="2"/>
              <a:buNone/>
            </a:pPr>
            <a:endParaRPr lang="en-US" dirty="0"/>
          </a:p>
        </p:txBody>
      </p:sp>
      <p:pic>
        <p:nvPicPr>
          <p:cNvPr id="16" name="Slide 4">
            <a:hlinkClick r:id="" action="ppaction://media"/>
            <a:extLst>
              <a:ext uri="{FF2B5EF4-FFF2-40B4-BE49-F238E27FC236}">
                <a16:creationId xmlns:a16="http://schemas.microsoft.com/office/drawing/2014/main" id="{61150FFF-DBAC-452F-9389-AD9434E1AD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xmlns:p14="http://schemas.microsoft.com/office/powerpoint/2010/main">
    <mc:Choice Requires="p14">
      <p:transition spd="slow" p14:dur="2000" advTm="36480"/>
    </mc:Choice>
    <mc:Fallback xmlns="">
      <p:transition spd="slow" advTm="3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0" fill="hold"/>
                                        <p:tgtEl>
                                          <p:spTgt spid="16"/>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16"/>
                </p:tgtEl>
              </p:cMediaNode>
            </p:audio>
          </p:childTnLst>
        </p:cTn>
      </p:par>
    </p:tnLst>
    <p:bldLst>
      <p:bldP spid="5" grpId="0"/>
      <p:bldP spid="8" grpId="0" build="p"/>
      <p:bldP spid="11" grpId="0"/>
      <p:bldP spid="12"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5">
            <a:alphaModFix amt="60000"/>
          </a:blip>
          <a:srcRect t="6729" r="33992" b="40721"/>
          <a:stretch/>
        </p:blipFill>
        <p:spPr>
          <a:xfrm>
            <a:off x="15605" y="0"/>
            <a:ext cx="12192001" cy="6858000"/>
          </a:xfrm>
        </p:spPr>
      </p:pic>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4149139" y="1529685"/>
            <a:ext cx="3924934" cy="3515760"/>
          </a:xfrm>
        </p:spPr>
        <p:txBody>
          <a:bodyPr/>
          <a:lstStyle/>
          <a:p>
            <a:pPr rtl="0" eaLnBrk="1" latinLnBrk="0" hangingPunct="1"/>
            <a:r>
              <a:rPr lang="en-US" sz="4800" kern="1200" dirty="0">
                <a:effectLst/>
                <a:latin typeface="Calibri Light" panose="020F0302020204030204" pitchFamily="34" charset="0"/>
                <a:ea typeface="+mn-ea"/>
                <a:cs typeface="+mn-cs"/>
              </a:rPr>
              <a:t>Results from the  last five (5) years </a:t>
            </a:r>
            <a:br>
              <a:rPr lang="en-US" sz="4800" kern="1200" dirty="0">
                <a:effectLst/>
                <a:latin typeface="Calibri Light" panose="020F0302020204030204" pitchFamily="34" charset="0"/>
                <a:ea typeface="+mn-ea"/>
                <a:cs typeface="+mn-cs"/>
              </a:rPr>
            </a:br>
            <a:br>
              <a:rPr lang="en-US" sz="4800" kern="1200" dirty="0">
                <a:effectLst/>
                <a:latin typeface="Calibri Light" panose="020F0302020204030204" pitchFamily="34" charset="0"/>
                <a:ea typeface="+mn-ea"/>
                <a:cs typeface="+mn-cs"/>
              </a:rPr>
            </a:br>
            <a:r>
              <a:rPr lang="en-US" sz="4800" kern="1200" dirty="0">
                <a:effectLst/>
                <a:latin typeface="Calibri Light" panose="020F0302020204030204" pitchFamily="34" charset="0"/>
                <a:ea typeface="+mn-ea"/>
                <a:cs typeface="+mn-cs"/>
              </a:rPr>
              <a:t>[2018 – 2022]</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4149139" y="5045445"/>
            <a:ext cx="3924934" cy="490538"/>
          </a:xfrm>
        </p:spPr>
        <p:txBody>
          <a:bodyPr/>
          <a:lstStyle/>
          <a:p>
            <a:r>
              <a:rPr lang="en-US" dirty="0"/>
              <a:t>Let’s dive in</a:t>
            </a:r>
          </a:p>
        </p:txBody>
      </p:sp>
      <p:pic>
        <p:nvPicPr>
          <p:cNvPr id="2" name="Slide 5">
            <a:hlinkClick r:id="" action="ppaction://media"/>
            <a:extLst>
              <a:ext uri="{FF2B5EF4-FFF2-40B4-BE49-F238E27FC236}">
                <a16:creationId xmlns:a16="http://schemas.microsoft.com/office/drawing/2014/main" id="{6C194D47-10E3-494A-B5DB-4882FB8073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1110251285"/>
      </p:ext>
    </p:extLst>
  </p:cSld>
  <p:clrMapOvr>
    <a:masterClrMapping/>
  </p:clrMapOvr>
  <mc:AlternateContent xmlns:mc="http://schemas.openxmlformats.org/markup-compatibility/2006" xmlns:p14="http://schemas.microsoft.com/office/powerpoint/2010/main">
    <mc:Choice Requires="p14">
      <p:transition spd="slow" p14:dur="2000" advTm="8976"/>
    </mc:Choice>
    <mc:Fallback xmlns="">
      <p:transition spd="slow" advTm="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6" fill="hold"/>
                                        <p:tgtEl>
                                          <p:spTgt spid="2"/>
                                        </p:tgtEl>
                                      </p:cBhvr>
                                    </p:cmd>
                                  </p:childTnLst>
                                </p:cTn>
                              </p:par>
                              <p:par>
                                <p:cTn id="7" presetID="42"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11" grpId="0"/>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Sales Growth Over the Years</a:t>
            </a:r>
          </a:p>
        </p:txBody>
      </p:sp>
      <p:graphicFrame>
        <p:nvGraphicFramePr>
          <p:cNvPr id="4" name="Chart 3">
            <a:extLst>
              <a:ext uri="{FF2B5EF4-FFF2-40B4-BE49-F238E27FC236}">
                <a16:creationId xmlns:a16="http://schemas.microsoft.com/office/drawing/2014/main" id="{FFD92B60-2A98-4053-A130-E68E14A9CE7E}"/>
              </a:ext>
            </a:extLst>
          </p:cNvPr>
          <p:cNvGraphicFramePr/>
          <p:nvPr>
            <p:extLst>
              <p:ext uri="{D42A27DB-BD31-4B8C-83A1-F6EECF244321}">
                <p14:modId xmlns:p14="http://schemas.microsoft.com/office/powerpoint/2010/main" val="2226632294"/>
              </p:ext>
            </p:extLst>
          </p:nvPr>
        </p:nvGraphicFramePr>
        <p:xfrm>
          <a:off x="696000" y="1918871"/>
          <a:ext cx="5400000" cy="4094817"/>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84D2BADF-883B-4EBC-9DA8-D2BC8B6CD82D}"/>
              </a:ext>
            </a:extLst>
          </p:cNvPr>
          <p:cNvSpPr/>
          <p:nvPr/>
        </p:nvSpPr>
        <p:spPr>
          <a:xfrm>
            <a:off x="6578597" y="1735809"/>
            <a:ext cx="18662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1.23%</a:t>
            </a:r>
          </a:p>
        </p:txBody>
      </p:sp>
      <p:sp>
        <p:nvSpPr>
          <p:cNvPr id="7" name="TextBox 6">
            <a:extLst>
              <a:ext uri="{FF2B5EF4-FFF2-40B4-BE49-F238E27FC236}">
                <a16:creationId xmlns:a16="http://schemas.microsoft.com/office/drawing/2014/main" id="{0D9994C6-F6A7-48E9-BF68-94E725675E24}"/>
              </a:ext>
            </a:extLst>
          </p:cNvPr>
          <p:cNvSpPr txBox="1"/>
          <p:nvPr/>
        </p:nvSpPr>
        <p:spPr>
          <a:xfrm>
            <a:off x="8444816" y="1874309"/>
            <a:ext cx="2768208" cy="646331"/>
          </a:xfrm>
          <a:prstGeom prst="rect">
            <a:avLst/>
          </a:prstGeom>
          <a:noFill/>
        </p:spPr>
        <p:txBody>
          <a:bodyPr wrap="square" rtlCol="0">
            <a:spAutoFit/>
          </a:bodyPr>
          <a:lstStyle/>
          <a:p>
            <a:r>
              <a:rPr lang="en-US" dirty="0"/>
              <a:t>Sales Growth Rate</a:t>
            </a:r>
            <a:endParaRPr lang="en-PH" dirty="0"/>
          </a:p>
          <a:p>
            <a:r>
              <a:rPr lang="en-US" dirty="0"/>
              <a:t>2021 - 2022 </a:t>
            </a:r>
          </a:p>
        </p:txBody>
      </p:sp>
      <p:cxnSp>
        <p:nvCxnSpPr>
          <p:cNvPr id="10" name="Straight Connector 9">
            <a:extLst>
              <a:ext uri="{FF2B5EF4-FFF2-40B4-BE49-F238E27FC236}">
                <a16:creationId xmlns:a16="http://schemas.microsoft.com/office/drawing/2014/main" id="{75F5D0AF-15AC-4E10-8AFC-C453BC34F5E0}"/>
              </a:ext>
            </a:extLst>
          </p:cNvPr>
          <p:cNvCxnSpPr>
            <a:cxnSpLocks/>
          </p:cNvCxnSpPr>
          <p:nvPr/>
        </p:nvCxnSpPr>
        <p:spPr>
          <a:xfrm>
            <a:off x="6578597" y="2774195"/>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E67637-20B1-4521-B561-5EA85653F93F}"/>
              </a:ext>
            </a:extLst>
          </p:cNvPr>
          <p:cNvSpPr txBox="1"/>
          <p:nvPr/>
        </p:nvSpPr>
        <p:spPr>
          <a:xfrm>
            <a:off x="6578597" y="2957548"/>
            <a:ext cx="4401951" cy="830997"/>
          </a:xfrm>
          <a:prstGeom prst="rect">
            <a:avLst/>
          </a:prstGeom>
          <a:solidFill>
            <a:srgbClr val="FA6F1A"/>
          </a:solidFill>
        </p:spPr>
        <p:txBody>
          <a:bodyPr wrap="square" rtlCol="0">
            <a:spAutoFit/>
          </a:bodyPr>
          <a:lstStyle/>
          <a:p>
            <a:pPr algn="ctr"/>
            <a:r>
              <a:rPr lang="en-PH" sz="4800" b="1" dirty="0">
                <a:solidFill>
                  <a:schemeClr val="bg1"/>
                </a:solidFill>
              </a:rPr>
              <a:t>+ ₱   49,532.00 </a:t>
            </a:r>
          </a:p>
        </p:txBody>
      </p:sp>
      <p:sp>
        <p:nvSpPr>
          <p:cNvPr id="17" name="Rectangle 16">
            <a:extLst>
              <a:ext uri="{FF2B5EF4-FFF2-40B4-BE49-F238E27FC236}">
                <a16:creationId xmlns:a16="http://schemas.microsoft.com/office/drawing/2014/main" id="{48A54B47-8365-4F04-AC22-AD1EE7301708}"/>
              </a:ext>
            </a:extLst>
          </p:cNvPr>
          <p:cNvSpPr/>
          <p:nvPr/>
        </p:nvSpPr>
        <p:spPr>
          <a:xfrm>
            <a:off x="6578597" y="4121262"/>
            <a:ext cx="18662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0.70%</a:t>
            </a:r>
          </a:p>
        </p:txBody>
      </p:sp>
      <p:sp>
        <p:nvSpPr>
          <p:cNvPr id="18" name="TextBox 17">
            <a:extLst>
              <a:ext uri="{FF2B5EF4-FFF2-40B4-BE49-F238E27FC236}">
                <a16:creationId xmlns:a16="http://schemas.microsoft.com/office/drawing/2014/main" id="{52C3F127-AD84-45FE-85D8-865B9A638DFA}"/>
              </a:ext>
            </a:extLst>
          </p:cNvPr>
          <p:cNvSpPr txBox="1"/>
          <p:nvPr/>
        </p:nvSpPr>
        <p:spPr>
          <a:xfrm>
            <a:off x="8444816" y="4259762"/>
            <a:ext cx="2768208" cy="646331"/>
          </a:xfrm>
          <a:prstGeom prst="rect">
            <a:avLst/>
          </a:prstGeom>
          <a:noFill/>
        </p:spPr>
        <p:txBody>
          <a:bodyPr wrap="square" rtlCol="0">
            <a:spAutoFit/>
          </a:bodyPr>
          <a:lstStyle/>
          <a:p>
            <a:r>
              <a:rPr lang="en-US" dirty="0"/>
              <a:t>Overall Sales Growth Rate 2018 - 2022</a:t>
            </a:r>
            <a:endParaRPr lang="en-PH" dirty="0"/>
          </a:p>
        </p:txBody>
      </p:sp>
      <p:cxnSp>
        <p:nvCxnSpPr>
          <p:cNvPr id="19" name="Straight Connector 18">
            <a:extLst>
              <a:ext uri="{FF2B5EF4-FFF2-40B4-BE49-F238E27FC236}">
                <a16:creationId xmlns:a16="http://schemas.microsoft.com/office/drawing/2014/main" id="{B284041C-5636-4107-8B09-9EAB6A030E79}"/>
              </a:ext>
            </a:extLst>
          </p:cNvPr>
          <p:cNvCxnSpPr>
            <a:cxnSpLocks/>
          </p:cNvCxnSpPr>
          <p:nvPr/>
        </p:nvCxnSpPr>
        <p:spPr>
          <a:xfrm>
            <a:off x="6578597" y="5159648"/>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A0864-EA46-43F2-9BD2-2B212B9AE638}"/>
              </a:ext>
            </a:extLst>
          </p:cNvPr>
          <p:cNvSpPr txBox="1"/>
          <p:nvPr/>
        </p:nvSpPr>
        <p:spPr>
          <a:xfrm>
            <a:off x="6578597" y="5344315"/>
            <a:ext cx="4401951" cy="830997"/>
          </a:xfrm>
          <a:prstGeom prst="rect">
            <a:avLst/>
          </a:prstGeom>
          <a:solidFill>
            <a:srgbClr val="FA6F1A"/>
          </a:solidFill>
        </p:spPr>
        <p:txBody>
          <a:bodyPr wrap="square" rtlCol="0">
            <a:spAutoFit/>
          </a:bodyPr>
          <a:lstStyle/>
          <a:p>
            <a:pPr algn="ctr"/>
            <a:r>
              <a:rPr lang="en-PH" sz="4800" b="1" dirty="0">
                <a:solidFill>
                  <a:schemeClr val="bg1"/>
                </a:solidFill>
              </a:rPr>
              <a:t>  + ₱  28,220.00   </a:t>
            </a:r>
          </a:p>
        </p:txBody>
      </p:sp>
      <p:pic>
        <p:nvPicPr>
          <p:cNvPr id="21" name="Slide 6">
            <a:hlinkClick r:id="" action="ppaction://media"/>
            <a:extLst>
              <a:ext uri="{FF2B5EF4-FFF2-40B4-BE49-F238E27FC236}">
                <a16:creationId xmlns:a16="http://schemas.microsoft.com/office/drawing/2014/main" id="{62652DC7-AD17-4611-AF43-545169781D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5800700"/>
      </p:ext>
    </p:extLst>
  </p:cSld>
  <p:clrMapOvr>
    <a:masterClrMapping/>
  </p:clrMapOvr>
  <mc:AlternateContent xmlns:mc="http://schemas.openxmlformats.org/markup-compatibility/2006" xmlns:p14="http://schemas.microsoft.com/office/powerpoint/2010/main">
    <mc:Choice Requires="p14">
      <p:transition spd="slow" p14:dur="2000" advTm="70656"/>
    </mc:Choice>
    <mc:Fallback xmlns="">
      <p:transition spd="slow" advTm="70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56" fill="hold"/>
                                        <p:tgtEl>
                                          <p:spTgt spid="21"/>
                                        </p:tgtEl>
                                      </p:cBhvr>
                                    </p:cmd>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1000"/>
                                  </p:stCondLst>
                                  <p:childTnLst>
                                    <p:set>
                                      <p:cBhvr>
                                        <p:cTn id="12"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3" dur="500"/>
                                        <p:tgtEl>
                                          <p:spTgt spid="4">
                                            <p:graphicEl>
                                              <a:chart seriesIdx="-3" categoryIdx="-3" bldStep="gridLegend"/>
                                            </p:graphic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6" dur="500"/>
                                        <p:tgtEl>
                                          <p:spTgt spid="4">
                                            <p:graphicEl>
                                              <a:chart seriesIdx="-4" categoryIdx="0" bldStep="category"/>
                                            </p:graphic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9" dur="500"/>
                                        <p:tgtEl>
                                          <p:spTgt spid="4">
                                            <p:graphicEl>
                                              <a:chart seriesIdx="-4" categoryIdx="1" bldStep="category"/>
                                            </p:graphic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500"/>
                                        <p:tgtEl>
                                          <p:spTgt spid="4">
                                            <p:graphicEl>
                                              <a:chart seriesIdx="-4" categoryIdx="2" bldStep="category"/>
                                            </p:graphic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5" dur="500"/>
                                        <p:tgtEl>
                                          <p:spTgt spid="4">
                                            <p:graphicEl>
                                              <a:chart seriesIdx="-4" categoryIdx="3" bldStep="category"/>
                                            </p:graphicEl>
                                          </p:spTgt>
                                        </p:tgtEl>
                                      </p:cBhvr>
                                    </p:animEffect>
                                  </p:childTnLst>
                                </p:cTn>
                              </p:par>
                              <p:par>
                                <p:cTn id="26" presetID="10" presetClass="entr" presetSubtype="0" fill="hold" grpId="0" nodeType="withEffect">
                                  <p:stCondLst>
                                    <p:cond delay="3500"/>
                                  </p:stCondLst>
                                  <p:childTnLst>
                                    <p:set>
                                      <p:cBhvr>
                                        <p:cTn id="27"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28" dur="500"/>
                                        <p:tgtEl>
                                          <p:spTgt spid="4">
                                            <p:graphicEl>
                                              <a:chart seriesIdx="-4" categoryIdx="4"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2" presetClass="entr" presetSubtype="4"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66" fill="hold" display="0">
                  <p:stCondLst>
                    <p:cond delay="indefinite"/>
                  </p:stCondLst>
                  <p:endCondLst>
                    <p:cond evt="onStopAudio" delay="0">
                      <p:tgtEl>
                        <p:sldTgt/>
                      </p:tgtEl>
                    </p:cond>
                  </p:endCondLst>
                </p:cTn>
                <p:tgtEl>
                  <p:spTgt spid="21"/>
                </p:tgtEl>
              </p:cMediaNode>
            </p:audio>
          </p:childTnLst>
        </p:cTn>
      </p:par>
    </p:tnLst>
    <p:bldLst>
      <p:bldP spid="8" grpId="0"/>
      <p:bldGraphic spid="4" grpId="0" uiExpand="1">
        <p:bldSub>
          <a:bldChart bld="category"/>
        </p:bldSub>
      </p:bldGraphic>
      <p:bldP spid="6" grpId="0"/>
      <p:bldP spid="7" grpId="0"/>
      <p:bldP spid="15" grpId="0" animBg="1"/>
      <p:bldP spid="17" grpId="0"/>
      <p:bldP spid="18"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p:txBody>
          <a:bodyPr/>
          <a:lstStyle/>
          <a:p>
            <a:r>
              <a:rPr lang="en-US" dirty="0"/>
              <a:t>Conversion Rate Over the Years</a:t>
            </a:r>
          </a:p>
        </p:txBody>
      </p:sp>
      <p:graphicFrame>
        <p:nvGraphicFramePr>
          <p:cNvPr id="4" name="Chart 3">
            <a:extLst>
              <a:ext uri="{FF2B5EF4-FFF2-40B4-BE49-F238E27FC236}">
                <a16:creationId xmlns:a16="http://schemas.microsoft.com/office/drawing/2014/main" id="{FFD92B60-2A98-4053-A130-E68E14A9CE7E}"/>
              </a:ext>
            </a:extLst>
          </p:cNvPr>
          <p:cNvGraphicFramePr/>
          <p:nvPr>
            <p:extLst>
              <p:ext uri="{D42A27DB-BD31-4B8C-83A1-F6EECF244321}">
                <p14:modId xmlns:p14="http://schemas.microsoft.com/office/powerpoint/2010/main" val="1995158535"/>
              </p:ext>
            </p:extLst>
          </p:nvPr>
        </p:nvGraphicFramePr>
        <p:xfrm>
          <a:off x="696000" y="1918871"/>
          <a:ext cx="5400000" cy="4094817"/>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84D2BADF-883B-4EBC-9DA8-D2BC8B6CD82D}"/>
              </a:ext>
            </a:extLst>
          </p:cNvPr>
          <p:cNvSpPr/>
          <p:nvPr/>
        </p:nvSpPr>
        <p:spPr>
          <a:xfrm>
            <a:off x="6578598" y="1735809"/>
            <a:ext cx="18662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9</a:t>
            </a:r>
            <a:r>
              <a:rPr lang="en-US" sz="5400" b="1" cap="none" spc="0" dirty="0">
                <a:ln/>
                <a:solidFill>
                  <a:schemeClr val="accent4"/>
                </a:solidFill>
                <a:effectLst/>
              </a:rPr>
              <a:t>.46%</a:t>
            </a:r>
          </a:p>
        </p:txBody>
      </p:sp>
      <p:sp>
        <p:nvSpPr>
          <p:cNvPr id="7" name="TextBox 6">
            <a:extLst>
              <a:ext uri="{FF2B5EF4-FFF2-40B4-BE49-F238E27FC236}">
                <a16:creationId xmlns:a16="http://schemas.microsoft.com/office/drawing/2014/main" id="{0D9994C6-F6A7-48E9-BF68-94E725675E24}"/>
              </a:ext>
            </a:extLst>
          </p:cNvPr>
          <p:cNvSpPr txBox="1"/>
          <p:nvPr/>
        </p:nvSpPr>
        <p:spPr>
          <a:xfrm>
            <a:off x="8444816" y="1874309"/>
            <a:ext cx="2768208" cy="646331"/>
          </a:xfrm>
          <a:prstGeom prst="rect">
            <a:avLst/>
          </a:prstGeom>
          <a:noFill/>
        </p:spPr>
        <p:txBody>
          <a:bodyPr wrap="square" rtlCol="0">
            <a:spAutoFit/>
          </a:bodyPr>
          <a:lstStyle/>
          <a:p>
            <a:r>
              <a:rPr lang="en-US" dirty="0"/>
              <a:t>Conversion Growth Rate</a:t>
            </a:r>
            <a:endParaRPr lang="en-PH" dirty="0"/>
          </a:p>
          <a:p>
            <a:r>
              <a:rPr lang="en-US" dirty="0"/>
              <a:t>2018 - 2022</a:t>
            </a:r>
          </a:p>
        </p:txBody>
      </p:sp>
      <p:cxnSp>
        <p:nvCxnSpPr>
          <p:cNvPr id="10" name="Straight Connector 9">
            <a:extLst>
              <a:ext uri="{FF2B5EF4-FFF2-40B4-BE49-F238E27FC236}">
                <a16:creationId xmlns:a16="http://schemas.microsoft.com/office/drawing/2014/main" id="{75F5D0AF-15AC-4E10-8AFC-C453BC34F5E0}"/>
              </a:ext>
            </a:extLst>
          </p:cNvPr>
          <p:cNvCxnSpPr>
            <a:cxnSpLocks/>
          </p:cNvCxnSpPr>
          <p:nvPr/>
        </p:nvCxnSpPr>
        <p:spPr>
          <a:xfrm>
            <a:off x="6578597" y="2774195"/>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E67637-20B1-4521-B561-5EA85653F93F}"/>
              </a:ext>
            </a:extLst>
          </p:cNvPr>
          <p:cNvSpPr txBox="1"/>
          <p:nvPr/>
        </p:nvSpPr>
        <p:spPr>
          <a:xfrm>
            <a:off x="6578597" y="2957548"/>
            <a:ext cx="4401951" cy="830997"/>
          </a:xfrm>
          <a:prstGeom prst="rect">
            <a:avLst/>
          </a:prstGeom>
          <a:solidFill>
            <a:srgbClr val="FA6F1A"/>
          </a:solidFill>
        </p:spPr>
        <p:txBody>
          <a:bodyPr wrap="square" rtlCol="0">
            <a:spAutoFit/>
          </a:bodyPr>
          <a:lstStyle/>
          <a:p>
            <a:pPr algn="ctr"/>
            <a:r>
              <a:rPr lang="en-PH" sz="4800" b="1" dirty="0">
                <a:solidFill>
                  <a:schemeClr val="bg1"/>
                </a:solidFill>
              </a:rPr>
              <a:t>+ 1,529 Orders</a:t>
            </a:r>
          </a:p>
        </p:txBody>
      </p:sp>
      <p:sp>
        <p:nvSpPr>
          <p:cNvPr id="17" name="Rectangle 16">
            <a:extLst>
              <a:ext uri="{FF2B5EF4-FFF2-40B4-BE49-F238E27FC236}">
                <a16:creationId xmlns:a16="http://schemas.microsoft.com/office/drawing/2014/main" id="{48A54B47-8365-4F04-AC22-AD1EE7301708}"/>
              </a:ext>
            </a:extLst>
          </p:cNvPr>
          <p:cNvSpPr/>
          <p:nvPr/>
        </p:nvSpPr>
        <p:spPr>
          <a:xfrm>
            <a:off x="6578598" y="4121262"/>
            <a:ext cx="18662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2.07%</a:t>
            </a:r>
          </a:p>
        </p:txBody>
      </p:sp>
      <p:sp>
        <p:nvSpPr>
          <p:cNvPr id="18" name="TextBox 17">
            <a:extLst>
              <a:ext uri="{FF2B5EF4-FFF2-40B4-BE49-F238E27FC236}">
                <a16:creationId xmlns:a16="http://schemas.microsoft.com/office/drawing/2014/main" id="{52C3F127-AD84-45FE-85D8-865B9A638DFA}"/>
              </a:ext>
            </a:extLst>
          </p:cNvPr>
          <p:cNvSpPr txBox="1"/>
          <p:nvPr/>
        </p:nvSpPr>
        <p:spPr>
          <a:xfrm>
            <a:off x="8444815" y="4259762"/>
            <a:ext cx="3302899" cy="646331"/>
          </a:xfrm>
          <a:prstGeom prst="rect">
            <a:avLst/>
          </a:prstGeom>
          <a:noFill/>
        </p:spPr>
        <p:txBody>
          <a:bodyPr wrap="square" rtlCol="0">
            <a:spAutoFit/>
          </a:bodyPr>
          <a:lstStyle/>
          <a:p>
            <a:r>
              <a:rPr lang="en-US" dirty="0"/>
              <a:t>Average Conversion Growth Rate 2018 - 2022</a:t>
            </a:r>
            <a:endParaRPr lang="en-PH" dirty="0"/>
          </a:p>
        </p:txBody>
      </p:sp>
      <p:cxnSp>
        <p:nvCxnSpPr>
          <p:cNvPr id="19" name="Straight Connector 18">
            <a:extLst>
              <a:ext uri="{FF2B5EF4-FFF2-40B4-BE49-F238E27FC236}">
                <a16:creationId xmlns:a16="http://schemas.microsoft.com/office/drawing/2014/main" id="{B284041C-5636-4107-8B09-9EAB6A030E79}"/>
              </a:ext>
            </a:extLst>
          </p:cNvPr>
          <p:cNvCxnSpPr>
            <a:cxnSpLocks/>
          </p:cNvCxnSpPr>
          <p:nvPr/>
        </p:nvCxnSpPr>
        <p:spPr>
          <a:xfrm>
            <a:off x="6578597" y="5159648"/>
            <a:ext cx="440195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A0864-EA46-43F2-9BD2-2B212B9AE638}"/>
              </a:ext>
            </a:extLst>
          </p:cNvPr>
          <p:cNvSpPr txBox="1"/>
          <p:nvPr/>
        </p:nvSpPr>
        <p:spPr>
          <a:xfrm>
            <a:off x="6578597" y="5344315"/>
            <a:ext cx="4401951" cy="830997"/>
          </a:xfrm>
          <a:prstGeom prst="rect">
            <a:avLst/>
          </a:prstGeom>
          <a:solidFill>
            <a:srgbClr val="FA6F1A"/>
          </a:solidFill>
        </p:spPr>
        <p:txBody>
          <a:bodyPr wrap="square" rtlCol="0">
            <a:spAutoFit/>
          </a:bodyPr>
          <a:lstStyle/>
          <a:p>
            <a:pPr algn="ctr"/>
            <a:r>
              <a:rPr lang="en-PH" sz="4800" b="1" dirty="0">
                <a:solidFill>
                  <a:schemeClr val="bg1"/>
                </a:solidFill>
              </a:rPr>
              <a:t> + 334.28 Orders </a:t>
            </a:r>
          </a:p>
        </p:txBody>
      </p:sp>
      <p:pic>
        <p:nvPicPr>
          <p:cNvPr id="2" name="Slide 7">
            <a:hlinkClick r:id="" action="ppaction://media"/>
            <a:extLst>
              <a:ext uri="{FF2B5EF4-FFF2-40B4-BE49-F238E27FC236}">
                <a16:creationId xmlns:a16="http://schemas.microsoft.com/office/drawing/2014/main" id="{B88FF678-F89C-4FCE-89D7-47AD49E1E6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914205442"/>
      </p:ext>
    </p:extLst>
  </p:cSld>
  <p:clrMapOvr>
    <a:masterClrMapping/>
  </p:clrMapOvr>
  <mc:AlternateContent xmlns:mc="http://schemas.openxmlformats.org/markup-compatibility/2006" xmlns:p14="http://schemas.microsoft.com/office/powerpoint/2010/main">
    <mc:Choice Requires="p14">
      <p:transition spd="slow" p14:dur="2000" advTm="90360"/>
    </mc:Choice>
    <mc:Fallback xmlns="">
      <p:transition spd="slow" advTm="9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60"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1000"/>
                                  </p:stCondLst>
                                  <p:childTnLst>
                                    <p:set>
                                      <p:cBhvr>
                                        <p:cTn id="12"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3" dur="500"/>
                                        <p:tgtEl>
                                          <p:spTgt spid="4">
                                            <p:graphicEl>
                                              <a:chart seriesIdx="-3" categoryIdx="-3" bldStep="gridLegend"/>
                                            </p:graphic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6" dur="500"/>
                                        <p:tgtEl>
                                          <p:spTgt spid="4">
                                            <p:graphicEl>
                                              <a:chart seriesIdx="-4" categoryIdx="0" bldStep="category"/>
                                            </p:graphic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9" dur="500"/>
                                        <p:tgtEl>
                                          <p:spTgt spid="4">
                                            <p:graphicEl>
                                              <a:chart seriesIdx="-4" categoryIdx="1" bldStep="category"/>
                                            </p:graphic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500"/>
                                        <p:tgtEl>
                                          <p:spTgt spid="4">
                                            <p:graphicEl>
                                              <a:chart seriesIdx="-4" categoryIdx="2" bldStep="category"/>
                                            </p:graphic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5" dur="500"/>
                                        <p:tgtEl>
                                          <p:spTgt spid="4">
                                            <p:graphicEl>
                                              <a:chart seriesIdx="-4" categoryIdx="3" bldStep="category"/>
                                            </p:graphicEl>
                                          </p:spTgt>
                                        </p:tgtEl>
                                      </p:cBhvr>
                                    </p:animEffect>
                                  </p:childTnLst>
                                </p:cTn>
                              </p:par>
                              <p:par>
                                <p:cTn id="26" presetID="10" presetClass="entr" presetSubtype="0" fill="hold" grpId="0" nodeType="withEffect">
                                  <p:stCondLst>
                                    <p:cond delay="3500"/>
                                  </p:stCondLst>
                                  <p:childTnLst>
                                    <p:set>
                                      <p:cBhvr>
                                        <p:cTn id="27"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28" dur="500"/>
                                        <p:tgtEl>
                                          <p:spTgt spid="4">
                                            <p:graphicEl>
                                              <a:chart seriesIdx="-4" categoryIdx="4"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1+#ppt_w/2"/>
                                          </p:val>
                                        </p:tav>
                                        <p:tav tm="100000">
                                          <p:val>
                                            <p:strVal val="#ppt_x"/>
                                          </p:val>
                                        </p:tav>
                                      </p:tavLst>
                                    </p:anim>
                                    <p:anim calcmode="lin" valueType="num">
                                      <p:cBhvr additive="base">
                                        <p:cTn id="63" dur="500" fill="hold"/>
                                        <p:tgtEl>
                                          <p:spTgt spid="19"/>
                                        </p:tgtEl>
                                        <p:attrNameLst>
                                          <p:attrName>ppt_y</p:attrName>
                                        </p:attrNameLst>
                                      </p:cBhvr>
                                      <p:tavLst>
                                        <p:tav tm="0">
                                          <p:val>
                                            <p:strVal val="#ppt_y"/>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7" fill="hold" display="0">
                  <p:stCondLst>
                    <p:cond delay="indefinite"/>
                  </p:stCondLst>
                  <p:endCondLst>
                    <p:cond evt="onStopAudio" delay="0">
                      <p:tgtEl>
                        <p:sldTgt/>
                      </p:tgtEl>
                    </p:cond>
                  </p:endCondLst>
                </p:cTn>
                <p:tgtEl>
                  <p:spTgt spid="2"/>
                </p:tgtEl>
              </p:cMediaNode>
            </p:audio>
          </p:childTnLst>
        </p:cTn>
      </p:par>
    </p:tnLst>
    <p:bldLst>
      <p:bldP spid="8" grpId="0"/>
      <p:bldGraphic spid="4" grpId="0" uiExpand="1">
        <p:bldSub>
          <a:bldChart bld="category"/>
        </p:bldSub>
      </p:bldGraphic>
      <p:bldP spid="6" grpId="0"/>
      <p:bldP spid="7" grpId="0"/>
      <p:bldP spid="15" grpId="0" animBg="1"/>
      <p:bldP spid="17" grpId="0"/>
      <p:bldP spid="18"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400" y="805213"/>
            <a:ext cx="8282122" cy="830997"/>
          </a:xfrm>
        </p:spPr>
        <p:txBody>
          <a:bodyPr/>
          <a:lstStyle/>
          <a:p>
            <a:r>
              <a:rPr lang="en-US" dirty="0"/>
              <a:t>Customer Value Segmentation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2044701"/>
            <a:ext cx="4275138" cy="1384300"/>
          </a:xfrm>
        </p:spPr>
        <p:txBody>
          <a:bodyPr/>
          <a:lstStyle/>
          <a:p>
            <a:pPr marL="0" indent="0">
              <a:buNone/>
            </a:pPr>
            <a:r>
              <a:rPr lang="en-US" dirty="0"/>
              <a:t>	a strategy used by businesses to categorize their customers into different groups based on their value to the company.</a:t>
            </a:r>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5"/>
          <a:srcRect l="22544" r="22544"/>
          <a:stretch>
            <a:fillRect/>
          </a:stretch>
        </p:blipFill>
        <p:spPr/>
      </p:pic>
      <p:sp>
        <p:nvSpPr>
          <p:cNvPr id="17" name="TextBox 16">
            <a:extLst>
              <a:ext uri="{FF2B5EF4-FFF2-40B4-BE49-F238E27FC236}">
                <a16:creationId xmlns:a16="http://schemas.microsoft.com/office/drawing/2014/main" id="{7098ACE7-5CA3-4B06-B5A7-7FC05218DA0B}"/>
              </a:ext>
            </a:extLst>
          </p:cNvPr>
          <p:cNvSpPr txBox="1"/>
          <p:nvPr/>
        </p:nvSpPr>
        <p:spPr>
          <a:xfrm>
            <a:off x="1750265" y="3482699"/>
            <a:ext cx="3351509" cy="2251065"/>
          </a:xfrm>
          <a:prstGeom prst="rect">
            <a:avLst/>
          </a:prstGeom>
          <a:noFill/>
        </p:spPr>
        <p:txBody>
          <a:bodyPr wrap="square">
            <a:spAutoFit/>
          </a:bodyPr>
          <a:lstStyle/>
          <a:p>
            <a:pPr>
              <a:lnSpc>
                <a:spcPct val="150000"/>
              </a:lnSpc>
            </a:pPr>
            <a:r>
              <a:rPr lang="en-PH" sz="2400" b="1" dirty="0">
                <a:solidFill>
                  <a:srgbClr val="FA6F1A"/>
                </a:solidFill>
                <a:latin typeface="+mj-lt"/>
              </a:rPr>
              <a:t>Top Customers</a:t>
            </a:r>
          </a:p>
          <a:p>
            <a:pPr>
              <a:lnSpc>
                <a:spcPct val="150000"/>
              </a:lnSpc>
            </a:pPr>
            <a:r>
              <a:rPr lang="en-PH" sz="2400" b="1" dirty="0">
                <a:solidFill>
                  <a:srgbClr val="FA6F1A"/>
                </a:solidFill>
                <a:latin typeface="+mj-lt"/>
              </a:rPr>
              <a:t>Loyal Customers</a:t>
            </a:r>
          </a:p>
          <a:p>
            <a:pPr>
              <a:lnSpc>
                <a:spcPct val="150000"/>
              </a:lnSpc>
            </a:pPr>
            <a:r>
              <a:rPr lang="en-PH" sz="2400" b="1" dirty="0">
                <a:solidFill>
                  <a:srgbClr val="FA6F1A"/>
                </a:solidFill>
                <a:latin typeface="+mj-lt"/>
              </a:rPr>
              <a:t>At Risk/Need Attrition</a:t>
            </a:r>
          </a:p>
          <a:p>
            <a:pPr>
              <a:lnSpc>
                <a:spcPct val="150000"/>
              </a:lnSpc>
            </a:pPr>
            <a:r>
              <a:rPr lang="en-PH" sz="2400" b="1" dirty="0">
                <a:solidFill>
                  <a:srgbClr val="FA6F1A"/>
                </a:solidFill>
                <a:latin typeface="+mj-lt"/>
              </a:rPr>
              <a:t>Immediate Attention</a:t>
            </a:r>
          </a:p>
        </p:txBody>
      </p:sp>
      <p:pic>
        <p:nvPicPr>
          <p:cNvPr id="18" name="Slide 8">
            <a:hlinkClick r:id="" action="ppaction://media"/>
            <a:extLst>
              <a:ext uri="{FF2B5EF4-FFF2-40B4-BE49-F238E27FC236}">
                <a16:creationId xmlns:a16="http://schemas.microsoft.com/office/drawing/2014/main" id="{42E1245A-A403-4E95-9C2A-4D7D3BE653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2106681893"/>
      </p:ext>
    </p:extLst>
  </p:cSld>
  <p:clrMapOvr>
    <a:masterClrMapping/>
  </p:clrMapOvr>
  <mc:AlternateContent xmlns:mc="http://schemas.openxmlformats.org/markup-compatibility/2006" xmlns:p14="http://schemas.microsoft.com/office/powerpoint/2010/main">
    <mc:Choice Requires="p14">
      <p:transition spd="slow" p14:dur="2000" advTm="84792"/>
    </mc:Choice>
    <mc:Fallback xmlns="">
      <p:transition spd="slow" advTm="84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792" fill="hold"/>
                                        <p:tgtEl>
                                          <p:spTgt spid="18"/>
                                        </p:tgtEl>
                                      </p:cBhvr>
                                    </p:cmd>
                                  </p:childTnLst>
                                </p:cTn>
                              </p:par>
                              <p:par>
                                <p:cTn id="7" presetID="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 calcmode="lin" valueType="num">
                                      <p:cBhvr additive="base">
                                        <p:cTn id="20"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 calcmode="lin" valueType="num">
                                      <p:cBhvr additive="base">
                                        <p:cTn id="2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 calcmode="lin" valueType="num">
                                      <p:cBhvr additive="base">
                                        <p:cTn id="32" dur="5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7">
                                            <p:txEl>
                                              <p:pRg st="3" end="3"/>
                                            </p:txEl>
                                          </p:spTgt>
                                        </p:tgtEl>
                                        <p:attrNameLst>
                                          <p:attrName>style.visibility</p:attrName>
                                        </p:attrNameLst>
                                      </p:cBhvr>
                                      <p:to>
                                        <p:strVal val="visible"/>
                                      </p:to>
                                    </p:set>
                                    <p:anim calcmode="lin" valueType="num">
                                      <p:cBhvr additive="base">
                                        <p:cTn id="38" dur="500" fill="hold"/>
                                        <p:tgtEl>
                                          <p:spTgt spid="17">
                                            <p:txEl>
                                              <p:pRg st="3" end="3"/>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18"/>
                </p:tgtEl>
              </p:cMediaNode>
            </p:audio>
          </p:childTnLst>
        </p:cTn>
      </p:par>
    </p:tnLst>
    <p:bldLst>
      <p:bldP spid="5" grpId="0"/>
      <p:bldP spid="8" grpId="0" build="p"/>
      <p:bldP spid="1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CE579A77-93A5-4E58-B50D-13A3F1A46649}"/>
              </a:ext>
            </a:extLst>
          </p:cNvPr>
          <p:cNvSpPr txBox="1"/>
          <p:nvPr/>
        </p:nvSpPr>
        <p:spPr>
          <a:xfrm>
            <a:off x="3469552" y="5779110"/>
            <a:ext cx="1770044" cy="369332"/>
          </a:xfrm>
          <a:prstGeom prst="rect">
            <a:avLst/>
          </a:prstGeom>
          <a:noFill/>
        </p:spPr>
        <p:txBody>
          <a:bodyPr wrap="square" rtlCol="0">
            <a:spAutoFit/>
          </a:bodyPr>
          <a:lstStyle/>
          <a:p>
            <a:pPr algn="ctr"/>
            <a:r>
              <a:rPr lang="en-US" dirty="0"/>
              <a:t>2 Years Ago</a:t>
            </a:r>
            <a:endParaRPr lang="en-PH" dirty="0"/>
          </a:p>
        </p:txBody>
      </p:sp>
      <p:sp>
        <p:nvSpPr>
          <p:cNvPr id="32" name="TextBox 31">
            <a:extLst>
              <a:ext uri="{FF2B5EF4-FFF2-40B4-BE49-F238E27FC236}">
                <a16:creationId xmlns:a16="http://schemas.microsoft.com/office/drawing/2014/main" id="{9A27E073-AED8-411D-956E-2E1334475F43}"/>
              </a:ext>
            </a:extLst>
          </p:cNvPr>
          <p:cNvSpPr txBox="1"/>
          <p:nvPr/>
        </p:nvSpPr>
        <p:spPr>
          <a:xfrm>
            <a:off x="6512247" y="5779110"/>
            <a:ext cx="1770044" cy="369332"/>
          </a:xfrm>
          <a:prstGeom prst="rect">
            <a:avLst/>
          </a:prstGeom>
          <a:noFill/>
        </p:spPr>
        <p:txBody>
          <a:bodyPr wrap="square" rtlCol="0">
            <a:spAutoFit/>
          </a:bodyPr>
          <a:lstStyle/>
          <a:p>
            <a:pPr algn="ctr"/>
            <a:r>
              <a:rPr lang="en-US" dirty="0"/>
              <a:t>Last 12 Months</a:t>
            </a:r>
            <a:endParaRPr lang="en-PH" dirty="0"/>
          </a:p>
        </p:txBody>
      </p:sp>
      <p:sp>
        <p:nvSpPr>
          <p:cNvPr id="12" name="TextBox 11">
            <a:extLst>
              <a:ext uri="{FF2B5EF4-FFF2-40B4-BE49-F238E27FC236}">
                <a16:creationId xmlns:a16="http://schemas.microsoft.com/office/drawing/2014/main" id="{53B1D929-4608-45D1-B500-C48ED9A858DF}"/>
              </a:ext>
            </a:extLst>
          </p:cNvPr>
          <p:cNvSpPr txBox="1"/>
          <p:nvPr/>
        </p:nvSpPr>
        <p:spPr>
          <a:xfrm>
            <a:off x="3430017" y="1495409"/>
            <a:ext cx="1770044" cy="369332"/>
          </a:xfrm>
          <a:prstGeom prst="rect">
            <a:avLst/>
          </a:prstGeom>
          <a:noFill/>
        </p:spPr>
        <p:txBody>
          <a:bodyPr wrap="square" rtlCol="0">
            <a:spAutoFit/>
          </a:bodyPr>
          <a:lstStyle/>
          <a:p>
            <a:pPr algn="ctr"/>
            <a:r>
              <a:rPr lang="en-US" dirty="0"/>
              <a:t>Customer 1</a:t>
            </a:r>
            <a:endParaRPr lang="en-PH" dirty="0"/>
          </a:p>
        </p:txBody>
      </p:sp>
      <p:sp>
        <p:nvSpPr>
          <p:cNvPr id="13" name="TextBox 12">
            <a:extLst>
              <a:ext uri="{FF2B5EF4-FFF2-40B4-BE49-F238E27FC236}">
                <a16:creationId xmlns:a16="http://schemas.microsoft.com/office/drawing/2014/main" id="{AC7CD02F-2937-4BF6-A6BB-5D51B049028F}"/>
              </a:ext>
            </a:extLst>
          </p:cNvPr>
          <p:cNvSpPr txBox="1"/>
          <p:nvPr/>
        </p:nvSpPr>
        <p:spPr>
          <a:xfrm>
            <a:off x="6428052" y="1475184"/>
            <a:ext cx="1770044" cy="369332"/>
          </a:xfrm>
          <a:prstGeom prst="rect">
            <a:avLst/>
          </a:prstGeom>
          <a:noFill/>
        </p:spPr>
        <p:txBody>
          <a:bodyPr wrap="square" rtlCol="0">
            <a:spAutoFit/>
          </a:bodyPr>
          <a:lstStyle/>
          <a:p>
            <a:pPr algn="ctr"/>
            <a:r>
              <a:rPr lang="en-US" dirty="0"/>
              <a:t>Customer 2</a:t>
            </a:r>
            <a:endParaRPr lang="en-PH" dirty="0"/>
          </a:p>
        </p:txBody>
      </p:sp>
      <p:pic>
        <p:nvPicPr>
          <p:cNvPr id="10" name="Picture 9">
            <a:extLst>
              <a:ext uri="{FF2B5EF4-FFF2-40B4-BE49-F238E27FC236}">
                <a16:creationId xmlns:a16="http://schemas.microsoft.com/office/drawing/2014/main" id="{6D8543E3-6D7B-475D-85C2-81C807BDA397}"/>
              </a:ext>
            </a:extLst>
          </p:cNvPr>
          <p:cNvPicPr>
            <a:picLocks noChangeAspect="1"/>
          </p:cNvPicPr>
          <p:nvPr/>
        </p:nvPicPr>
        <p:blipFill rotWithShape="1">
          <a:blip r:embed="rId5"/>
          <a:srcRect t="15025"/>
          <a:stretch/>
        </p:blipFill>
        <p:spPr>
          <a:xfrm>
            <a:off x="3726689" y="1801861"/>
            <a:ext cx="1267002" cy="1878034"/>
          </a:xfrm>
          <a:prstGeom prst="rect">
            <a:avLst/>
          </a:prstGeom>
        </p:spPr>
      </p:pic>
      <p:pic>
        <p:nvPicPr>
          <p:cNvPr id="11" name="Picture 10">
            <a:extLst>
              <a:ext uri="{FF2B5EF4-FFF2-40B4-BE49-F238E27FC236}">
                <a16:creationId xmlns:a16="http://schemas.microsoft.com/office/drawing/2014/main" id="{A1DCD8D6-8709-4FFF-8F22-D9763B950709}"/>
              </a:ext>
            </a:extLst>
          </p:cNvPr>
          <p:cNvPicPr>
            <a:picLocks noChangeAspect="1"/>
          </p:cNvPicPr>
          <p:nvPr/>
        </p:nvPicPr>
        <p:blipFill rotWithShape="1">
          <a:blip r:embed="rId5"/>
          <a:srcRect t="15025"/>
          <a:stretch/>
        </p:blipFill>
        <p:spPr>
          <a:xfrm>
            <a:off x="6792771" y="1801861"/>
            <a:ext cx="1267002" cy="1878034"/>
          </a:xfrm>
          <a:prstGeom prst="rect">
            <a:avLst/>
          </a:prstGeom>
        </p:spPr>
      </p:pic>
      <p:sp>
        <p:nvSpPr>
          <p:cNvPr id="16" name="TextBox 15">
            <a:extLst>
              <a:ext uri="{FF2B5EF4-FFF2-40B4-BE49-F238E27FC236}">
                <a16:creationId xmlns:a16="http://schemas.microsoft.com/office/drawing/2014/main" id="{3E1FBF37-FD98-4A4A-A0B9-4C355C473E2B}"/>
              </a:ext>
            </a:extLst>
          </p:cNvPr>
          <p:cNvSpPr txBox="1"/>
          <p:nvPr/>
        </p:nvSpPr>
        <p:spPr>
          <a:xfrm>
            <a:off x="3475168" y="3635960"/>
            <a:ext cx="1770044" cy="646331"/>
          </a:xfrm>
          <a:prstGeom prst="rect">
            <a:avLst/>
          </a:prstGeom>
          <a:noFill/>
        </p:spPr>
        <p:txBody>
          <a:bodyPr wrap="square" rtlCol="0">
            <a:spAutoFit/>
          </a:bodyPr>
          <a:lstStyle/>
          <a:p>
            <a:pPr algn="ctr"/>
            <a:r>
              <a:rPr lang="en-US" dirty="0"/>
              <a:t>Total Spend</a:t>
            </a:r>
          </a:p>
          <a:p>
            <a:pPr algn="ctr"/>
            <a:r>
              <a:rPr lang="en-PH" dirty="0"/>
              <a:t>₱ 2,000</a:t>
            </a:r>
          </a:p>
        </p:txBody>
      </p:sp>
      <p:sp>
        <p:nvSpPr>
          <p:cNvPr id="17" name="TextBox 16">
            <a:extLst>
              <a:ext uri="{FF2B5EF4-FFF2-40B4-BE49-F238E27FC236}">
                <a16:creationId xmlns:a16="http://schemas.microsoft.com/office/drawing/2014/main" id="{EC303523-08E2-44BE-B74B-3C3ACFB17CD7}"/>
              </a:ext>
            </a:extLst>
          </p:cNvPr>
          <p:cNvSpPr txBox="1"/>
          <p:nvPr/>
        </p:nvSpPr>
        <p:spPr>
          <a:xfrm>
            <a:off x="6541250" y="3618449"/>
            <a:ext cx="1770044" cy="646331"/>
          </a:xfrm>
          <a:prstGeom prst="rect">
            <a:avLst/>
          </a:prstGeom>
          <a:noFill/>
        </p:spPr>
        <p:txBody>
          <a:bodyPr wrap="square" rtlCol="0">
            <a:spAutoFit/>
          </a:bodyPr>
          <a:lstStyle/>
          <a:p>
            <a:pPr algn="ctr"/>
            <a:r>
              <a:rPr lang="en-US" dirty="0"/>
              <a:t>Total Spend</a:t>
            </a:r>
          </a:p>
          <a:p>
            <a:pPr algn="ctr"/>
            <a:r>
              <a:rPr lang="en-PH" dirty="0"/>
              <a:t>₱ 1,000</a:t>
            </a:r>
          </a:p>
        </p:txBody>
      </p:sp>
      <p:sp>
        <p:nvSpPr>
          <p:cNvPr id="21" name="Rectangle 20">
            <a:extLst>
              <a:ext uri="{FF2B5EF4-FFF2-40B4-BE49-F238E27FC236}">
                <a16:creationId xmlns:a16="http://schemas.microsoft.com/office/drawing/2014/main" id="{4A9589AB-3DD3-4656-9B60-24CD571849F9}"/>
              </a:ext>
            </a:extLst>
          </p:cNvPr>
          <p:cNvSpPr/>
          <p:nvPr/>
        </p:nvSpPr>
        <p:spPr>
          <a:xfrm>
            <a:off x="3568700" y="3635960"/>
            <a:ext cx="47425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a:extLst>
              <a:ext uri="{FF2B5EF4-FFF2-40B4-BE49-F238E27FC236}">
                <a16:creationId xmlns:a16="http://schemas.microsoft.com/office/drawing/2014/main" id="{E6FF0E8C-92FC-4397-95FB-4EAE9DD89ED0}"/>
              </a:ext>
            </a:extLst>
          </p:cNvPr>
          <p:cNvSpPr/>
          <p:nvPr/>
        </p:nvSpPr>
        <p:spPr>
          <a:xfrm>
            <a:off x="3225800" y="4601928"/>
            <a:ext cx="558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5" name="Picture 24">
            <a:extLst>
              <a:ext uri="{FF2B5EF4-FFF2-40B4-BE49-F238E27FC236}">
                <a16:creationId xmlns:a16="http://schemas.microsoft.com/office/drawing/2014/main" id="{9F408579-3B84-44CC-8031-AC72A10472AC}"/>
              </a:ext>
            </a:extLst>
          </p:cNvPr>
          <p:cNvPicPr>
            <a:picLocks noChangeAspect="1"/>
          </p:cNvPicPr>
          <p:nvPr/>
        </p:nvPicPr>
        <p:blipFill>
          <a:blip r:embed="rId6"/>
          <a:stretch>
            <a:fillRect/>
          </a:stretch>
        </p:blipFill>
        <p:spPr>
          <a:xfrm>
            <a:off x="3906440" y="4745724"/>
            <a:ext cx="907500" cy="900000"/>
          </a:xfrm>
          <a:prstGeom prst="rect">
            <a:avLst/>
          </a:prstGeom>
        </p:spPr>
      </p:pic>
      <p:grpSp>
        <p:nvGrpSpPr>
          <p:cNvPr id="30" name="Group 29">
            <a:extLst>
              <a:ext uri="{FF2B5EF4-FFF2-40B4-BE49-F238E27FC236}">
                <a16:creationId xmlns:a16="http://schemas.microsoft.com/office/drawing/2014/main" id="{273BF1D6-376A-4C6D-A37B-32897A0993CF}"/>
              </a:ext>
            </a:extLst>
          </p:cNvPr>
          <p:cNvGrpSpPr/>
          <p:nvPr/>
        </p:nvGrpSpPr>
        <p:grpSpPr>
          <a:xfrm>
            <a:off x="6407379" y="4867807"/>
            <a:ext cx="2037786" cy="655834"/>
            <a:chOff x="6407379" y="4530934"/>
            <a:chExt cx="2037786" cy="655834"/>
          </a:xfrm>
        </p:grpSpPr>
        <p:pic>
          <p:nvPicPr>
            <p:cNvPr id="27" name="Picture 26">
              <a:extLst>
                <a:ext uri="{FF2B5EF4-FFF2-40B4-BE49-F238E27FC236}">
                  <a16:creationId xmlns:a16="http://schemas.microsoft.com/office/drawing/2014/main" id="{505E1F7B-B7C4-4A32-9307-D6B02DEB1213}"/>
                </a:ext>
              </a:extLst>
            </p:cNvPr>
            <p:cNvPicPr>
              <a:picLocks noChangeAspect="1"/>
            </p:cNvPicPr>
            <p:nvPr/>
          </p:nvPicPr>
          <p:blipFill rotWithShape="1">
            <a:blip r:embed="rId7"/>
            <a:srcRect b="50113"/>
            <a:stretch/>
          </p:blipFill>
          <p:spPr>
            <a:xfrm>
              <a:off x="6407379" y="4530934"/>
              <a:ext cx="1047896" cy="655834"/>
            </a:xfrm>
            <a:prstGeom prst="rect">
              <a:avLst/>
            </a:prstGeom>
          </p:spPr>
        </p:pic>
        <p:pic>
          <p:nvPicPr>
            <p:cNvPr id="28" name="Picture 27">
              <a:extLst>
                <a:ext uri="{FF2B5EF4-FFF2-40B4-BE49-F238E27FC236}">
                  <a16:creationId xmlns:a16="http://schemas.microsoft.com/office/drawing/2014/main" id="{F1D83D21-892E-4B87-B906-1FC8EBA7E3A8}"/>
                </a:ext>
              </a:extLst>
            </p:cNvPr>
            <p:cNvPicPr>
              <a:picLocks noChangeAspect="1"/>
            </p:cNvPicPr>
            <p:nvPr/>
          </p:nvPicPr>
          <p:blipFill rotWithShape="1">
            <a:blip r:embed="rId7"/>
            <a:srcRect b="50113"/>
            <a:stretch/>
          </p:blipFill>
          <p:spPr>
            <a:xfrm>
              <a:off x="7397269" y="4530934"/>
              <a:ext cx="1047896" cy="655834"/>
            </a:xfrm>
            <a:prstGeom prst="rect">
              <a:avLst/>
            </a:prstGeom>
          </p:spPr>
        </p:pic>
      </p:grpSp>
      <p:grpSp>
        <p:nvGrpSpPr>
          <p:cNvPr id="51" name="Group 50">
            <a:extLst>
              <a:ext uri="{FF2B5EF4-FFF2-40B4-BE49-F238E27FC236}">
                <a16:creationId xmlns:a16="http://schemas.microsoft.com/office/drawing/2014/main" id="{F7FC7192-2C69-489B-8279-AEFDD13B3E92}"/>
              </a:ext>
            </a:extLst>
          </p:cNvPr>
          <p:cNvGrpSpPr/>
          <p:nvPr/>
        </p:nvGrpSpPr>
        <p:grpSpPr>
          <a:xfrm>
            <a:off x="3225800" y="1475184"/>
            <a:ext cx="5580000" cy="4673258"/>
            <a:chOff x="3225800" y="1446156"/>
            <a:chExt cx="5580000" cy="4673258"/>
          </a:xfrm>
        </p:grpSpPr>
        <p:sp>
          <p:nvSpPr>
            <p:cNvPr id="52" name="TextBox 51">
              <a:extLst>
                <a:ext uri="{FF2B5EF4-FFF2-40B4-BE49-F238E27FC236}">
                  <a16:creationId xmlns:a16="http://schemas.microsoft.com/office/drawing/2014/main" id="{ADBE8D03-F022-44F3-88DA-772B6D0875D6}"/>
                </a:ext>
              </a:extLst>
            </p:cNvPr>
            <p:cNvSpPr txBox="1"/>
            <p:nvPr/>
          </p:nvSpPr>
          <p:spPr>
            <a:xfrm>
              <a:off x="3430017" y="1466381"/>
              <a:ext cx="1770044" cy="369332"/>
            </a:xfrm>
            <a:prstGeom prst="rect">
              <a:avLst/>
            </a:prstGeom>
            <a:noFill/>
          </p:spPr>
          <p:txBody>
            <a:bodyPr wrap="square" rtlCol="0">
              <a:spAutoFit/>
            </a:bodyPr>
            <a:lstStyle/>
            <a:p>
              <a:pPr algn="ctr"/>
              <a:r>
                <a:rPr lang="en-US" dirty="0"/>
                <a:t>Customer 1</a:t>
              </a:r>
              <a:endParaRPr lang="en-PH" dirty="0"/>
            </a:p>
          </p:txBody>
        </p:sp>
        <p:sp>
          <p:nvSpPr>
            <p:cNvPr id="53" name="TextBox 52">
              <a:extLst>
                <a:ext uri="{FF2B5EF4-FFF2-40B4-BE49-F238E27FC236}">
                  <a16:creationId xmlns:a16="http://schemas.microsoft.com/office/drawing/2014/main" id="{C8A3CB12-B3E4-479B-99FA-4C33A684E2C1}"/>
                </a:ext>
              </a:extLst>
            </p:cNvPr>
            <p:cNvSpPr txBox="1"/>
            <p:nvPr/>
          </p:nvSpPr>
          <p:spPr>
            <a:xfrm>
              <a:off x="6428052" y="1446156"/>
              <a:ext cx="1770044" cy="369332"/>
            </a:xfrm>
            <a:prstGeom prst="rect">
              <a:avLst/>
            </a:prstGeom>
            <a:noFill/>
          </p:spPr>
          <p:txBody>
            <a:bodyPr wrap="square" rtlCol="0">
              <a:spAutoFit/>
            </a:bodyPr>
            <a:lstStyle/>
            <a:p>
              <a:pPr algn="ctr"/>
              <a:r>
                <a:rPr lang="en-US" dirty="0"/>
                <a:t>Customer 2</a:t>
              </a:r>
              <a:endParaRPr lang="en-PH" dirty="0"/>
            </a:p>
          </p:txBody>
        </p:sp>
        <p:grpSp>
          <p:nvGrpSpPr>
            <p:cNvPr id="54" name="Group 53">
              <a:extLst>
                <a:ext uri="{FF2B5EF4-FFF2-40B4-BE49-F238E27FC236}">
                  <a16:creationId xmlns:a16="http://schemas.microsoft.com/office/drawing/2014/main" id="{4DE27523-3C73-4F21-9366-72C318085FF9}"/>
                </a:ext>
              </a:extLst>
            </p:cNvPr>
            <p:cNvGrpSpPr/>
            <p:nvPr/>
          </p:nvGrpSpPr>
          <p:grpSpPr>
            <a:xfrm>
              <a:off x="3225800" y="1772833"/>
              <a:ext cx="5580000" cy="4346581"/>
              <a:chOff x="3225800" y="1772833"/>
              <a:chExt cx="5580000" cy="4346581"/>
            </a:xfrm>
          </p:grpSpPr>
          <p:pic>
            <p:nvPicPr>
              <p:cNvPr id="55" name="Picture 54">
                <a:extLst>
                  <a:ext uri="{FF2B5EF4-FFF2-40B4-BE49-F238E27FC236}">
                    <a16:creationId xmlns:a16="http://schemas.microsoft.com/office/drawing/2014/main" id="{A4982ABB-748C-4A82-A1EC-FA4EEC9C4613}"/>
                  </a:ext>
                </a:extLst>
              </p:cNvPr>
              <p:cNvPicPr>
                <a:picLocks noChangeAspect="1"/>
              </p:cNvPicPr>
              <p:nvPr/>
            </p:nvPicPr>
            <p:blipFill rotWithShape="1">
              <a:blip r:embed="rId5"/>
              <a:srcRect t="15025"/>
              <a:stretch/>
            </p:blipFill>
            <p:spPr>
              <a:xfrm>
                <a:off x="3726689" y="1772833"/>
                <a:ext cx="1267002" cy="1878034"/>
              </a:xfrm>
              <a:prstGeom prst="rect">
                <a:avLst/>
              </a:prstGeom>
            </p:spPr>
          </p:pic>
          <p:pic>
            <p:nvPicPr>
              <p:cNvPr id="56" name="Picture 55">
                <a:extLst>
                  <a:ext uri="{FF2B5EF4-FFF2-40B4-BE49-F238E27FC236}">
                    <a16:creationId xmlns:a16="http://schemas.microsoft.com/office/drawing/2014/main" id="{92BD4F84-4BEA-402D-BA08-01C06031DD05}"/>
                  </a:ext>
                </a:extLst>
              </p:cNvPr>
              <p:cNvPicPr>
                <a:picLocks noChangeAspect="1"/>
              </p:cNvPicPr>
              <p:nvPr/>
            </p:nvPicPr>
            <p:blipFill rotWithShape="1">
              <a:blip r:embed="rId5"/>
              <a:srcRect t="15025"/>
              <a:stretch/>
            </p:blipFill>
            <p:spPr>
              <a:xfrm>
                <a:off x="6792771" y="1772833"/>
                <a:ext cx="1267002" cy="1878034"/>
              </a:xfrm>
              <a:prstGeom prst="rect">
                <a:avLst/>
              </a:prstGeom>
            </p:spPr>
          </p:pic>
          <p:sp>
            <p:nvSpPr>
              <p:cNvPr id="57" name="TextBox 56">
                <a:extLst>
                  <a:ext uri="{FF2B5EF4-FFF2-40B4-BE49-F238E27FC236}">
                    <a16:creationId xmlns:a16="http://schemas.microsoft.com/office/drawing/2014/main" id="{C6FDB2CB-D2D8-4E9F-859B-4AD616434015}"/>
                  </a:ext>
                </a:extLst>
              </p:cNvPr>
              <p:cNvSpPr txBox="1"/>
              <p:nvPr/>
            </p:nvSpPr>
            <p:spPr>
              <a:xfrm>
                <a:off x="3475168" y="3606932"/>
                <a:ext cx="1770044" cy="646331"/>
              </a:xfrm>
              <a:prstGeom prst="rect">
                <a:avLst/>
              </a:prstGeom>
              <a:noFill/>
            </p:spPr>
            <p:txBody>
              <a:bodyPr wrap="square" rtlCol="0">
                <a:spAutoFit/>
              </a:bodyPr>
              <a:lstStyle/>
              <a:p>
                <a:pPr algn="ctr"/>
                <a:r>
                  <a:rPr lang="en-US" dirty="0"/>
                  <a:t>Total Spend</a:t>
                </a:r>
              </a:p>
              <a:p>
                <a:pPr algn="ctr"/>
                <a:r>
                  <a:rPr lang="en-PH" dirty="0"/>
                  <a:t>₱ 2,000</a:t>
                </a:r>
              </a:p>
            </p:txBody>
          </p:sp>
          <p:sp>
            <p:nvSpPr>
              <p:cNvPr id="58" name="TextBox 57">
                <a:extLst>
                  <a:ext uri="{FF2B5EF4-FFF2-40B4-BE49-F238E27FC236}">
                    <a16:creationId xmlns:a16="http://schemas.microsoft.com/office/drawing/2014/main" id="{CE0C2AC9-1B69-472B-A678-2DFF11C7C586}"/>
                  </a:ext>
                </a:extLst>
              </p:cNvPr>
              <p:cNvSpPr txBox="1"/>
              <p:nvPr/>
            </p:nvSpPr>
            <p:spPr>
              <a:xfrm>
                <a:off x="6541250" y="3589421"/>
                <a:ext cx="1770044" cy="646331"/>
              </a:xfrm>
              <a:prstGeom prst="rect">
                <a:avLst/>
              </a:prstGeom>
              <a:noFill/>
            </p:spPr>
            <p:txBody>
              <a:bodyPr wrap="square" rtlCol="0">
                <a:spAutoFit/>
              </a:bodyPr>
              <a:lstStyle/>
              <a:p>
                <a:pPr algn="ctr"/>
                <a:r>
                  <a:rPr lang="en-US" dirty="0"/>
                  <a:t>Total Spend</a:t>
                </a:r>
              </a:p>
              <a:p>
                <a:pPr algn="ctr"/>
                <a:r>
                  <a:rPr lang="en-PH" dirty="0"/>
                  <a:t>₱ 1,000</a:t>
                </a:r>
              </a:p>
            </p:txBody>
          </p:sp>
          <p:sp>
            <p:nvSpPr>
              <p:cNvPr id="59" name="Rectangle 58">
                <a:extLst>
                  <a:ext uri="{FF2B5EF4-FFF2-40B4-BE49-F238E27FC236}">
                    <a16:creationId xmlns:a16="http://schemas.microsoft.com/office/drawing/2014/main" id="{AABB552C-FB4D-4F81-B509-34EBB15F472C}"/>
                  </a:ext>
                </a:extLst>
              </p:cNvPr>
              <p:cNvSpPr/>
              <p:nvPr/>
            </p:nvSpPr>
            <p:spPr>
              <a:xfrm>
                <a:off x="3568700" y="3606932"/>
                <a:ext cx="474259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Rectangle 59">
                <a:extLst>
                  <a:ext uri="{FF2B5EF4-FFF2-40B4-BE49-F238E27FC236}">
                    <a16:creationId xmlns:a16="http://schemas.microsoft.com/office/drawing/2014/main" id="{B2DCDEEF-5B9B-4E34-A5B1-C75A16FFE76F}"/>
                  </a:ext>
                </a:extLst>
              </p:cNvPr>
              <p:cNvSpPr/>
              <p:nvPr/>
            </p:nvSpPr>
            <p:spPr>
              <a:xfrm>
                <a:off x="3225800" y="4572900"/>
                <a:ext cx="5580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1" name="Picture 60">
                <a:extLst>
                  <a:ext uri="{FF2B5EF4-FFF2-40B4-BE49-F238E27FC236}">
                    <a16:creationId xmlns:a16="http://schemas.microsoft.com/office/drawing/2014/main" id="{DC023C89-3BED-48CE-9D9C-D7B69BB8F7A7}"/>
                  </a:ext>
                </a:extLst>
              </p:cNvPr>
              <p:cNvPicPr>
                <a:picLocks noChangeAspect="1"/>
              </p:cNvPicPr>
              <p:nvPr/>
            </p:nvPicPr>
            <p:blipFill>
              <a:blip r:embed="rId6"/>
              <a:stretch>
                <a:fillRect/>
              </a:stretch>
            </p:blipFill>
            <p:spPr>
              <a:xfrm>
                <a:off x="3906440" y="4716696"/>
                <a:ext cx="907500" cy="900000"/>
              </a:xfrm>
              <a:prstGeom prst="rect">
                <a:avLst/>
              </a:prstGeom>
            </p:spPr>
          </p:pic>
          <p:grpSp>
            <p:nvGrpSpPr>
              <p:cNvPr id="62" name="Group 61">
                <a:extLst>
                  <a:ext uri="{FF2B5EF4-FFF2-40B4-BE49-F238E27FC236}">
                    <a16:creationId xmlns:a16="http://schemas.microsoft.com/office/drawing/2014/main" id="{E4429006-5A7E-4EAA-94B8-E30744037441}"/>
                  </a:ext>
                </a:extLst>
              </p:cNvPr>
              <p:cNvGrpSpPr/>
              <p:nvPr/>
            </p:nvGrpSpPr>
            <p:grpSpPr>
              <a:xfrm>
                <a:off x="6407379" y="4838779"/>
                <a:ext cx="2037786" cy="655834"/>
                <a:chOff x="6407379" y="4530934"/>
                <a:chExt cx="2037786" cy="655834"/>
              </a:xfrm>
            </p:grpSpPr>
            <p:pic>
              <p:nvPicPr>
                <p:cNvPr id="65" name="Picture 64">
                  <a:extLst>
                    <a:ext uri="{FF2B5EF4-FFF2-40B4-BE49-F238E27FC236}">
                      <a16:creationId xmlns:a16="http://schemas.microsoft.com/office/drawing/2014/main" id="{4AE43C7A-5253-4D93-9F1F-3E302C329FD2}"/>
                    </a:ext>
                  </a:extLst>
                </p:cNvPr>
                <p:cNvPicPr>
                  <a:picLocks noChangeAspect="1"/>
                </p:cNvPicPr>
                <p:nvPr/>
              </p:nvPicPr>
              <p:blipFill rotWithShape="1">
                <a:blip r:embed="rId7"/>
                <a:srcRect b="50113"/>
                <a:stretch/>
              </p:blipFill>
              <p:spPr>
                <a:xfrm>
                  <a:off x="6407379" y="4530934"/>
                  <a:ext cx="1047896" cy="655834"/>
                </a:xfrm>
                <a:prstGeom prst="rect">
                  <a:avLst/>
                </a:prstGeom>
              </p:spPr>
            </p:pic>
            <p:pic>
              <p:nvPicPr>
                <p:cNvPr id="66" name="Picture 65">
                  <a:extLst>
                    <a:ext uri="{FF2B5EF4-FFF2-40B4-BE49-F238E27FC236}">
                      <a16:creationId xmlns:a16="http://schemas.microsoft.com/office/drawing/2014/main" id="{DFC321E1-2AA8-4FFB-BFA6-8BB2572616E9}"/>
                    </a:ext>
                  </a:extLst>
                </p:cNvPr>
                <p:cNvPicPr>
                  <a:picLocks noChangeAspect="1"/>
                </p:cNvPicPr>
                <p:nvPr/>
              </p:nvPicPr>
              <p:blipFill rotWithShape="1">
                <a:blip r:embed="rId7"/>
                <a:srcRect b="50113"/>
                <a:stretch/>
              </p:blipFill>
              <p:spPr>
                <a:xfrm>
                  <a:off x="7397269" y="4530934"/>
                  <a:ext cx="1047896" cy="655834"/>
                </a:xfrm>
                <a:prstGeom prst="rect">
                  <a:avLst/>
                </a:prstGeom>
              </p:spPr>
            </p:pic>
          </p:grpSp>
          <p:sp>
            <p:nvSpPr>
              <p:cNvPr id="63" name="TextBox 62">
                <a:extLst>
                  <a:ext uri="{FF2B5EF4-FFF2-40B4-BE49-F238E27FC236}">
                    <a16:creationId xmlns:a16="http://schemas.microsoft.com/office/drawing/2014/main" id="{AFDE747E-E93E-4097-B375-4676F4F00F40}"/>
                  </a:ext>
                </a:extLst>
              </p:cNvPr>
              <p:cNvSpPr txBox="1"/>
              <p:nvPr/>
            </p:nvSpPr>
            <p:spPr>
              <a:xfrm>
                <a:off x="3469552" y="5750082"/>
                <a:ext cx="1770044" cy="369332"/>
              </a:xfrm>
              <a:prstGeom prst="rect">
                <a:avLst/>
              </a:prstGeom>
              <a:noFill/>
            </p:spPr>
            <p:txBody>
              <a:bodyPr wrap="square" rtlCol="0">
                <a:spAutoFit/>
              </a:bodyPr>
              <a:lstStyle/>
              <a:p>
                <a:pPr algn="ctr"/>
                <a:r>
                  <a:rPr lang="en-US" dirty="0"/>
                  <a:t>2 Years Ago</a:t>
                </a:r>
                <a:endParaRPr lang="en-PH" dirty="0"/>
              </a:p>
            </p:txBody>
          </p:sp>
          <p:sp>
            <p:nvSpPr>
              <p:cNvPr id="64" name="TextBox 63">
                <a:extLst>
                  <a:ext uri="{FF2B5EF4-FFF2-40B4-BE49-F238E27FC236}">
                    <a16:creationId xmlns:a16="http://schemas.microsoft.com/office/drawing/2014/main" id="{2FEE4518-CDF9-4F02-9F41-E2E6A659436E}"/>
                  </a:ext>
                </a:extLst>
              </p:cNvPr>
              <p:cNvSpPr txBox="1"/>
              <p:nvPr/>
            </p:nvSpPr>
            <p:spPr>
              <a:xfrm>
                <a:off x="6512247" y="5750082"/>
                <a:ext cx="1770044" cy="369332"/>
              </a:xfrm>
              <a:prstGeom prst="rect">
                <a:avLst/>
              </a:prstGeom>
              <a:noFill/>
            </p:spPr>
            <p:txBody>
              <a:bodyPr wrap="square" rtlCol="0">
                <a:spAutoFit/>
              </a:bodyPr>
              <a:lstStyle/>
              <a:p>
                <a:pPr algn="ctr"/>
                <a:r>
                  <a:rPr lang="en-US" dirty="0"/>
                  <a:t>Last 12 Months</a:t>
                </a:r>
                <a:endParaRPr lang="en-PH" dirty="0"/>
              </a:p>
            </p:txBody>
          </p:sp>
        </p:grpSp>
      </p:grpSp>
      <p:sp>
        <p:nvSpPr>
          <p:cNvPr id="33" name="TextBox 32">
            <a:extLst>
              <a:ext uri="{FF2B5EF4-FFF2-40B4-BE49-F238E27FC236}">
                <a16:creationId xmlns:a16="http://schemas.microsoft.com/office/drawing/2014/main" id="{1D9E664A-534C-4369-B769-609F659129EF}"/>
              </a:ext>
            </a:extLst>
          </p:cNvPr>
          <p:cNvSpPr txBox="1"/>
          <p:nvPr/>
        </p:nvSpPr>
        <p:spPr>
          <a:xfrm>
            <a:off x="2340778" y="1929102"/>
            <a:ext cx="1770044" cy="1077218"/>
          </a:xfrm>
          <a:prstGeom prst="rect">
            <a:avLst/>
          </a:prstGeom>
          <a:noFill/>
        </p:spPr>
        <p:txBody>
          <a:bodyPr wrap="square" rtlCol="0">
            <a:spAutoFit/>
          </a:bodyPr>
          <a:lstStyle/>
          <a:p>
            <a:pPr algn="ctr"/>
            <a:r>
              <a:rPr lang="en-US" sz="3200" b="1" dirty="0">
                <a:solidFill>
                  <a:srgbClr val="FA6F1A"/>
                </a:solidFill>
              </a:rPr>
              <a:t>RFM ANALYSIS</a:t>
            </a:r>
            <a:endParaRPr lang="en-PH" sz="3200" b="1" dirty="0">
              <a:solidFill>
                <a:srgbClr val="FA6F1A"/>
              </a:solidFill>
            </a:endParaRPr>
          </a:p>
        </p:txBody>
      </p:sp>
      <p:sp>
        <p:nvSpPr>
          <p:cNvPr id="36" name="Rectangle 35">
            <a:extLst>
              <a:ext uri="{FF2B5EF4-FFF2-40B4-BE49-F238E27FC236}">
                <a16:creationId xmlns:a16="http://schemas.microsoft.com/office/drawing/2014/main" id="{3C2F7501-69CA-4844-BFD2-9A467FD2C13C}"/>
              </a:ext>
            </a:extLst>
          </p:cNvPr>
          <p:cNvSpPr/>
          <p:nvPr/>
        </p:nvSpPr>
        <p:spPr>
          <a:xfrm>
            <a:off x="2424363" y="3627157"/>
            <a:ext cx="1602875"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M</a:t>
            </a:r>
            <a:r>
              <a:rPr lang="en-US" sz="2800" dirty="0">
                <a:ln w="0"/>
                <a:effectLst>
                  <a:outerShdw blurRad="38100" dist="19050" dir="2700000" algn="tl" rotWithShape="0">
                    <a:schemeClr val="dk1">
                      <a:alpha val="40000"/>
                    </a:schemeClr>
                  </a:outerShdw>
                </a:effectLst>
              </a:rPr>
              <a:t>onetary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a:extLst>
              <a:ext uri="{FF2B5EF4-FFF2-40B4-BE49-F238E27FC236}">
                <a16:creationId xmlns:a16="http://schemas.microsoft.com/office/drawing/2014/main" id="{6804A5C9-7E91-42D8-8ECE-3FFCBCEB1431}"/>
              </a:ext>
            </a:extLst>
          </p:cNvPr>
          <p:cNvSpPr/>
          <p:nvPr/>
        </p:nvSpPr>
        <p:spPr>
          <a:xfrm>
            <a:off x="2379478" y="4607460"/>
            <a:ext cx="1692644"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F</a:t>
            </a:r>
            <a:r>
              <a:rPr lang="en-US" sz="2800" dirty="0">
                <a:ln w="0"/>
                <a:effectLst>
                  <a:outerShdw blurRad="38100" dist="19050" dir="2700000" algn="tl" rotWithShape="0">
                    <a:schemeClr val="dk1">
                      <a:alpha val="40000"/>
                    </a:schemeClr>
                  </a:outerShdw>
                </a:effectLst>
              </a:rPr>
              <a:t>requency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999820A7-D119-44B0-B82F-297CE2B49157}"/>
              </a:ext>
            </a:extLst>
          </p:cNvPr>
          <p:cNvSpPr/>
          <p:nvPr/>
        </p:nvSpPr>
        <p:spPr>
          <a:xfrm>
            <a:off x="2539041" y="5587763"/>
            <a:ext cx="1373518" cy="523220"/>
          </a:xfrm>
          <a:prstGeom prst="rect">
            <a:avLst/>
          </a:prstGeom>
          <a:noFill/>
        </p:spPr>
        <p:txBody>
          <a:bodyPr wrap="none" lIns="91440" tIns="45720" rIns="91440" bIns="45720">
            <a:spAutoFit/>
          </a:bodyPr>
          <a:lstStyle/>
          <a:p>
            <a:pPr algn="ctr"/>
            <a:r>
              <a:rPr lang="en-US" sz="2800" dirty="0">
                <a:ln w="0"/>
                <a:solidFill>
                  <a:srgbClr val="FA6F1A"/>
                </a:solidFill>
                <a:effectLst>
                  <a:outerShdw blurRad="38100" dist="19050" dir="2700000" algn="tl" rotWithShape="0">
                    <a:schemeClr val="dk1">
                      <a:alpha val="40000"/>
                    </a:schemeClr>
                  </a:outerShdw>
                </a:effectLst>
              </a:rPr>
              <a:t>R</a:t>
            </a:r>
            <a:r>
              <a:rPr lang="en-US" sz="2800" dirty="0">
                <a:ln w="0"/>
                <a:effectLst>
                  <a:outerShdw blurRad="38100" dist="19050" dir="2700000" algn="tl" rotWithShape="0">
                    <a:schemeClr val="dk1">
                      <a:alpha val="40000"/>
                    </a:schemeClr>
                  </a:outerShdw>
                </a:effectLst>
              </a:rPr>
              <a:t>ecency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Title 7">
            <a:extLst>
              <a:ext uri="{FF2B5EF4-FFF2-40B4-BE49-F238E27FC236}">
                <a16:creationId xmlns:a16="http://schemas.microsoft.com/office/drawing/2014/main" id="{E5D918E7-66B9-4BB4-BA5C-5890CF3BAEEA}"/>
              </a:ext>
            </a:extLst>
          </p:cNvPr>
          <p:cNvSpPr>
            <a:spLocks noGrp="1"/>
          </p:cNvSpPr>
          <p:nvPr>
            <p:ph type="title"/>
          </p:nvPr>
        </p:nvSpPr>
        <p:spPr/>
        <p:txBody>
          <a:bodyPr/>
          <a:lstStyle/>
          <a:p>
            <a:r>
              <a:rPr lang="en-US" dirty="0"/>
              <a:t>Customer Value Segmentation</a:t>
            </a:r>
            <a:endParaRPr lang="en-PH" dirty="0"/>
          </a:p>
        </p:txBody>
      </p:sp>
      <p:pic>
        <p:nvPicPr>
          <p:cNvPr id="2" name="Slide 9">
            <a:hlinkClick r:id="" action="ppaction://media"/>
            <a:extLst>
              <a:ext uri="{FF2B5EF4-FFF2-40B4-BE49-F238E27FC236}">
                <a16:creationId xmlns:a16="http://schemas.microsoft.com/office/drawing/2014/main" id="{3CEBFDBA-EB10-4F62-81C9-B3E393C961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800000" y="180000"/>
            <a:ext cx="609600" cy="609600"/>
          </a:xfrm>
          <a:prstGeom prst="rect">
            <a:avLst/>
          </a:prstGeom>
        </p:spPr>
      </p:pic>
    </p:spTree>
    <p:extLst>
      <p:ext uri="{BB962C8B-B14F-4D97-AF65-F5344CB8AC3E}">
        <p14:creationId xmlns:p14="http://schemas.microsoft.com/office/powerpoint/2010/main" val="3667443833"/>
      </p:ext>
    </p:extLst>
  </p:cSld>
  <p:clrMapOvr>
    <a:masterClrMapping/>
  </p:clrMapOvr>
  <mc:AlternateContent xmlns:mc="http://schemas.openxmlformats.org/markup-compatibility/2006" xmlns:p14="http://schemas.microsoft.com/office/powerpoint/2010/main">
    <mc:Choice Requires="p14">
      <p:transition spd="slow" p14:dur="2000" advTm="73824"/>
    </mc:Choice>
    <mc:Fallback xmlns="">
      <p:transition spd="slow" advTm="7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24" fill="hold"/>
                                        <p:tgtEl>
                                          <p:spTgt spid="2"/>
                                        </p:tgtEl>
                                      </p:cBhvr>
                                    </p:cmd>
                                  </p:childTnLst>
                                </p:cTn>
                              </p:par>
                              <p:par>
                                <p:cTn id="7" presetID="2" presetClass="entr" presetSubtype="8"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0-#ppt_w/2"/>
                                          </p:val>
                                        </p:tav>
                                        <p:tav tm="100000">
                                          <p:val>
                                            <p:strVal val="#ppt_x"/>
                                          </p:val>
                                        </p:tav>
                                      </p:tavLst>
                                    </p:anim>
                                    <p:anim calcmode="lin" valueType="num">
                                      <p:cBhvr additive="base">
                                        <p:cTn id="10" dur="500" fill="hold"/>
                                        <p:tgtEl>
                                          <p:spTgt spid="10"/>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2" presetClass="entr" presetSubtype="2"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2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par>
                          <p:cTn id="62" fill="hold">
                            <p:stCondLst>
                              <p:cond delay="0"/>
                            </p:stCondLst>
                            <p:childTnLst>
                              <p:par>
                                <p:cTn id="63" presetID="63" presetClass="path" presetSubtype="0" accel="50000" decel="50000" fill="hold" nodeType="afterEffect">
                                  <p:stCondLst>
                                    <p:cond delay="0"/>
                                  </p:stCondLst>
                                  <p:childTnLst>
                                    <p:animMotion origin="layout" path="M 6.25E-7 2.96296E-6 L 0.14518 0.00046 " pathEditMode="relative" rAng="0" ptsTypes="AA">
                                      <p:cBhvr>
                                        <p:cTn id="64" dur="2000" fill="hold"/>
                                        <p:tgtEl>
                                          <p:spTgt spid="51"/>
                                        </p:tgtEl>
                                        <p:attrNameLst>
                                          <p:attrName>ppt_x</p:attrName>
                                          <p:attrName>ppt_y</p:attrName>
                                        </p:attrNameLst>
                                      </p:cBhvr>
                                      <p:rCtr x="7253" y="23"/>
                                    </p:animMotion>
                                  </p:childTnLst>
                                </p:cTn>
                              </p:par>
                              <p:par>
                                <p:cTn id="65" presetID="1" presetClass="exit" presetSubtype="0" fill="hold" nodeType="with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1"/>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2"/>
                                        </p:tgtEl>
                                        <p:attrNameLst>
                                          <p:attrName>style.visibility</p:attrName>
                                        </p:attrNameLst>
                                      </p:cBhvr>
                                      <p:to>
                                        <p:strVal val="hidden"/>
                                      </p:to>
                                    </p:set>
                                  </p:childTnLst>
                                </p:cTn>
                              </p:par>
                            </p:childTnLst>
                          </p:cTn>
                        </p:par>
                        <p:par>
                          <p:cTn id="89" fill="hold">
                            <p:stCondLst>
                              <p:cond delay="2000"/>
                            </p:stCondLst>
                            <p:childTnLst>
                              <p:par>
                                <p:cTn id="90" presetID="2" presetClass="entr" presetSubtype="8" fill="hold" grpId="0" nodeType="after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39"/>
                                        </p:tgtEl>
                                        <p:attrNameLst>
                                          <p:attrName>style.visibility</p:attrName>
                                        </p:attrNameLst>
                                      </p:cBhvr>
                                      <p:to>
                                        <p:strVal val="visible"/>
                                      </p:to>
                                    </p:set>
                                    <p:anim calcmode="lin" valueType="num">
                                      <p:cBhvr additive="base">
                                        <p:cTn id="98" dur="500" fill="hold"/>
                                        <p:tgtEl>
                                          <p:spTgt spid="39"/>
                                        </p:tgtEl>
                                        <p:attrNameLst>
                                          <p:attrName>ppt_x</p:attrName>
                                        </p:attrNameLst>
                                      </p:cBhvr>
                                      <p:tavLst>
                                        <p:tav tm="0">
                                          <p:val>
                                            <p:strVal val="#ppt_x"/>
                                          </p:val>
                                        </p:tav>
                                        <p:tav tm="100000">
                                          <p:val>
                                            <p:strVal val="#ppt_x"/>
                                          </p:val>
                                        </p:tav>
                                      </p:tavLst>
                                    </p:anim>
                                    <p:anim calcmode="lin" valueType="num">
                                      <p:cBhvr additive="base">
                                        <p:cTn id="99" dur="500" fill="hold"/>
                                        <p:tgtEl>
                                          <p:spTgt spid="39"/>
                                        </p:tgtEl>
                                        <p:attrNameLst>
                                          <p:attrName>ppt_y</p:attrName>
                                        </p:attrNameLst>
                                      </p:cBhvr>
                                      <p:tavLst>
                                        <p:tav tm="0">
                                          <p:val>
                                            <p:strVal val="1+#ppt_h/2"/>
                                          </p:val>
                                        </p:tav>
                                        <p:tav tm="100000">
                                          <p:val>
                                            <p:strVal val="#ppt_y"/>
                                          </p:val>
                                        </p:tav>
                                      </p:tavLst>
                                    </p:anim>
                                  </p:childTnLst>
                                </p:cTn>
                              </p:par>
                            </p:childTnLst>
                          </p:cTn>
                        </p:par>
                        <p:par>
                          <p:cTn id="100" fill="hold">
                            <p:stCondLst>
                              <p:cond delay="500"/>
                            </p:stCondLst>
                            <p:childTnLst>
                              <p:par>
                                <p:cTn id="101" presetID="2" presetClass="entr" presetSubtype="4"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ppt_x"/>
                                          </p:val>
                                        </p:tav>
                                        <p:tav tm="100000">
                                          <p:val>
                                            <p:strVal val="#ppt_x"/>
                                          </p:val>
                                        </p:tav>
                                      </p:tavLst>
                                    </p:anim>
                                    <p:anim calcmode="lin" valueType="num">
                                      <p:cBhvr additive="base">
                                        <p:cTn id="104" dur="500" fill="hold"/>
                                        <p:tgtEl>
                                          <p:spTgt spid="38"/>
                                        </p:tgtEl>
                                        <p:attrNameLst>
                                          <p:attrName>ppt_y</p:attrName>
                                        </p:attrNameLst>
                                      </p:cBhvr>
                                      <p:tavLst>
                                        <p:tav tm="0">
                                          <p:val>
                                            <p:strVal val="1+#ppt_h/2"/>
                                          </p:val>
                                        </p:tav>
                                        <p:tav tm="100000">
                                          <p:val>
                                            <p:strVal val="#ppt_y"/>
                                          </p:val>
                                        </p:tav>
                                      </p:tavLst>
                                    </p:anim>
                                  </p:childTnLst>
                                </p:cTn>
                              </p:par>
                            </p:childTnLst>
                          </p:cTn>
                        </p:par>
                        <p:par>
                          <p:cTn id="105" fill="hold">
                            <p:stCondLst>
                              <p:cond delay="1000"/>
                            </p:stCondLst>
                            <p:childTnLst>
                              <p:par>
                                <p:cTn id="106" presetID="2" presetClass="entr" presetSubtype="4" fill="hold" grpId="0" nodeType="afterEffect">
                                  <p:stCondLst>
                                    <p:cond delay="0"/>
                                  </p:stCondLst>
                                  <p:childTnLst>
                                    <p:set>
                                      <p:cBhvr>
                                        <p:cTn id="107" dur="1" fill="hold">
                                          <p:stCondLst>
                                            <p:cond delay="0"/>
                                          </p:stCondLst>
                                        </p:cTn>
                                        <p:tgtEl>
                                          <p:spTgt spid="36"/>
                                        </p:tgtEl>
                                        <p:attrNameLst>
                                          <p:attrName>style.visibility</p:attrName>
                                        </p:attrNameLst>
                                      </p:cBhvr>
                                      <p:to>
                                        <p:strVal val="visible"/>
                                      </p:to>
                                    </p:set>
                                    <p:anim calcmode="lin" valueType="num">
                                      <p:cBhvr additive="base">
                                        <p:cTn id="108" dur="500" fill="hold"/>
                                        <p:tgtEl>
                                          <p:spTgt spid="36"/>
                                        </p:tgtEl>
                                        <p:attrNameLst>
                                          <p:attrName>ppt_x</p:attrName>
                                        </p:attrNameLst>
                                      </p:cBhvr>
                                      <p:tavLst>
                                        <p:tav tm="0">
                                          <p:val>
                                            <p:strVal val="#ppt_x"/>
                                          </p:val>
                                        </p:tav>
                                        <p:tav tm="100000">
                                          <p:val>
                                            <p:strVal val="#ppt_x"/>
                                          </p:val>
                                        </p:tav>
                                      </p:tavLst>
                                    </p:anim>
                                    <p:anim calcmode="lin" valueType="num">
                                      <p:cBhvr additive="base">
                                        <p:cTn id="10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32" presetClass="emph" presetSubtype="0" fill="hold" grpId="1" nodeType="clickEffect">
                                  <p:stCondLst>
                                    <p:cond delay="0"/>
                                  </p:stCondLst>
                                  <p:childTnLst>
                                    <p:animRot by="120000">
                                      <p:cBhvr>
                                        <p:cTn id="113" dur="100" fill="hold">
                                          <p:stCondLst>
                                            <p:cond delay="0"/>
                                          </p:stCondLst>
                                        </p:cTn>
                                        <p:tgtEl>
                                          <p:spTgt spid="39"/>
                                        </p:tgtEl>
                                        <p:attrNameLst>
                                          <p:attrName>r</p:attrName>
                                        </p:attrNameLst>
                                      </p:cBhvr>
                                    </p:animRot>
                                    <p:animRot by="-240000">
                                      <p:cBhvr>
                                        <p:cTn id="114" dur="200" fill="hold">
                                          <p:stCondLst>
                                            <p:cond delay="200"/>
                                          </p:stCondLst>
                                        </p:cTn>
                                        <p:tgtEl>
                                          <p:spTgt spid="39"/>
                                        </p:tgtEl>
                                        <p:attrNameLst>
                                          <p:attrName>r</p:attrName>
                                        </p:attrNameLst>
                                      </p:cBhvr>
                                    </p:animRot>
                                    <p:animRot by="240000">
                                      <p:cBhvr>
                                        <p:cTn id="115" dur="200" fill="hold">
                                          <p:stCondLst>
                                            <p:cond delay="400"/>
                                          </p:stCondLst>
                                        </p:cTn>
                                        <p:tgtEl>
                                          <p:spTgt spid="39"/>
                                        </p:tgtEl>
                                        <p:attrNameLst>
                                          <p:attrName>r</p:attrName>
                                        </p:attrNameLst>
                                      </p:cBhvr>
                                    </p:animRot>
                                    <p:animRot by="-240000">
                                      <p:cBhvr>
                                        <p:cTn id="116" dur="200" fill="hold">
                                          <p:stCondLst>
                                            <p:cond delay="600"/>
                                          </p:stCondLst>
                                        </p:cTn>
                                        <p:tgtEl>
                                          <p:spTgt spid="39"/>
                                        </p:tgtEl>
                                        <p:attrNameLst>
                                          <p:attrName>r</p:attrName>
                                        </p:attrNameLst>
                                      </p:cBhvr>
                                    </p:animRot>
                                    <p:animRot by="120000">
                                      <p:cBhvr>
                                        <p:cTn id="117" dur="200" fill="hold">
                                          <p:stCondLst>
                                            <p:cond delay="800"/>
                                          </p:stCondLst>
                                        </p:cTn>
                                        <p:tgtEl>
                                          <p:spTgt spid="39"/>
                                        </p:tgtEl>
                                        <p:attrNameLst>
                                          <p:attrName>r</p:attrName>
                                        </p:attrNameLst>
                                      </p:cBhvr>
                                    </p:animRot>
                                  </p:childTnLst>
                                </p:cTn>
                              </p:par>
                              <p:par>
                                <p:cTn id="118" presetID="6" presetClass="emph" presetSubtype="0" autoRev="1" fill="hold" grpId="2" nodeType="withEffect">
                                  <p:stCondLst>
                                    <p:cond delay="0"/>
                                  </p:stCondLst>
                                  <p:childTnLst>
                                    <p:animScale>
                                      <p:cBhvr>
                                        <p:cTn id="119" dur="2000" fill="hold"/>
                                        <p:tgtEl>
                                          <p:spTgt spid="39"/>
                                        </p:tgtEl>
                                      </p:cBhvr>
                                      <p:by x="150000" y="150000"/>
                                    </p:animScale>
                                  </p:childTnLst>
                                </p:cTn>
                              </p:par>
                            </p:childTnLst>
                          </p:cTn>
                        </p:par>
                      </p:childTnLst>
                    </p:cTn>
                  </p:par>
                  <p:par>
                    <p:cTn id="120" fill="hold">
                      <p:stCondLst>
                        <p:cond delay="indefinite"/>
                      </p:stCondLst>
                      <p:childTnLst>
                        <p:par>
                          <p:cTn id="121" fill="hold">
                            <p:stCondLst>
                              <p:cond delay="0"/>
                            </p:stCondLst>
                            <p:childTnLst>
                              <p:par>
                                <p:cTn id="122" presetID="32" presetClass="emph" presetSubtype="0" fill="hold" grpId="1" nodeType="clickEffect">
                                  <p:stCondLst>
                                    <p:cond delay="0"/>
                                  </p:stCondLst>
                                  <p:childTnLst>
                                    <p:animRot by="120000">
                                      <p:cBhvr>
                                        <p:cTn id="123" dur="100" fill="hold">
                                          <p:stCondLst>
                                            <p:cond delay="0"/>
                                          </p:stCondLst>
                                        </p:cTn>
                                        <p:tgtEl>
                                          <p:spTgt spid="38"/>
                                        </p:tgtEl>
                                        <p:attrNameLst>
                                          <p:attrName>r</p:attrName>
                                        </p:attrNameLst>
                                      </p:cBhvr>
                                    </p:animRot>
                                    <p:animRot by="-240000">
                                      <p:cBhvr>
                                        <p:cTn id="124" dur="200" fill="hold">
                                          <p:stCondLst>
                                            <p:cond delay="200"/>
                                          </p:stCondLst>
                                        </p:cTn>
                                        <p:tgtEl>
                                          <p:spTgt spid="38"/>
                                        </p:tgtEl>
                                        <p:attrNameLst>
                                          <p:attrName>r</p:attrName>
                                        </p:attrNameLst>
                                      </p:cBhvr>
                                    </p:animRot>
                                    <p:animRot by="240000">
                                      <p:cBhvr>
                                        <p:cTn id="125" dur="200" fill="hold">
                                          <p:stCondLst>
                                            <p:cond delay="400"/>
                                          </p:stCondLst>
                                        </p:cTn>
                                        <p:tgtEl>
                                          <p:spTgt spid="38"/>
                                        </p:tgtEl>
                                        <p:attrNameLst>
                                          <p:attrName>r</p:attrName>
                                        </p:attrNameLst>
                                      </p:cBhvr>
                                    </p:animRot>
                                    <p:animRot by="-240000">
                                      <p:cBhvr>
                                        <p:cTn id="126" dur="200" fill="hold">
                                          <p:stCondLst>
                                            <p:cond delay="600"/>
                                          </p:stCondLst>
                                        </p:cTn>
                                        <p:tgtEl>
                                          <p:spTgt spid="38"/>
                                        </p:tgtEl>
                                        <p:attrNameLst>
                                          <p:attrName>r</p:attrName>
                                        </p:attrNameLst>
                                      </p:cBhvr>
                                    </p:animRot>
                                    <p:animRot by="120000">
                                      <p:cBhvr>
                                        <p:cTn id="127" dur="200" fill="hold">
                                          <p:stCondLst>
                                            <p:cond delay="800"/>
                                          </p:stCondLst>
                                        </p:cTn>
                                        <p:tgtEl>
                                          <p:spTgt spid="38"/>
                                        </p:tgtEl>
                                        <p:attrNameLst>
                                          <p:attrName>r</p:attrName>
                                        </p:attrNameLst>
                                      </p:cBhvr>
                                    </p:animRot>
                                  </p:childTnLst>
                                </p:cTn>
                              </p:par>
                              <p:par>
                                <p:cTn id="128" presetID="6" presetClass="emph" presetSubtype="0" autoRev="1" fill="hold" grpId="2" nodeType="withEffect">
                                  <p:stCondLst>
                                    <p:cond delay="0"/>
                                  </p:stCondLst>
                                  <p:childTnLst>
                                    <p:animScale>
                                      <p:cBhvr>
                                        <p:cTn id="129" dur="2000" fill="hold"/>
                                        <p:tgtEl>
                                          <p:spTgt spid="38"/>
                                        </p:tgtEl>
                                      </p:cBhvr>
                                      <p:by x="150000" y="150000"/>
                                    </p:animScale>
                                  </p:childTnLst>
                                </p:cTn>
                              </p:par>
                            </p:childTnLst>
                          </p:cTn>
                        </p:par>
                      </p:childTnLst>
                    </p:cTn>
                  </p:par>
                  <p:par>
                    <p:cTn id="130" fill="hold">
                      <p:stCondLst>
                        <p:cond delay="indefinite"/>
                      </p:stCondLst>
                      <p:childTnLst>
                        <p:par>
                          <p:cTn id="131" fill="hold">
                            <p:stCondLst>
                              <p:cond delay="0"/>
                            </p:stCondLst>
                            <p:childTnLst>
                              <p:par>
                                <p:cTn id="132" presetID="32" presetClass="emph" presetSubtype="0" fill="hold" grpId="1" nodeType="clickEffect">
                                  <p:stCondLst>
                                    <p:cond delay="0"/>
                                  </p:stCondLst>
                                  <p:childTnLst>
                                    <p:animRot by="120000">
                                      <p:cBhvr>
                                        <p:cTn id="133" dur="100" fill="hold">
                                          <p:stCondLst>
                                            <p:cond delay="0"/>
                                          </p:stCondLst>
                                        </p:cTn>
                                        <p:tgtEl>
                                          <p:spTgt spid="36"/>
                                        </p:tgtEl>
                                        <p:attrNameLst>
                                          <p:attrName>r</p:attrName>
                                        </p:attrNameLst>
                                      </p:cBhvr>
                                    </p:animRot>
                                    <p:animRot by="-240000">
                                      <p:cBhvr>
                                        <p:cTn id="134" dur="200" fill="hold">
                                          <p:stCondLst>
                                            <p:cond delay="200"/>
                                          </p:stCondLst>
                                        </p:cTn>
                                        <p:tgtEl>
                                          <p:spTgt spid="36"/>
                                        </p:tgtEl>
                                        <p:attrNameLst>
                                          <p:attrName>r</p:attrName>
                                        </p:attrNameLst>
                                      </p:cBhvr>
                                    </p:animRot>
                                    <p:animRot by="240000">
                                      <p:cBhvr>
                                        <p:cTn id="135" dur="200" fill="hold">
                                          <p:stCondLst>
                                            <p:cond delay="400"/>
                                          </p:stCondLst>
                                        </p:cTn>
                                        <p:tgtEl>
                                          <p:spTgt spid="36"/>
                                        </p:tgtEl>
                                        <p:attrNameLst>
                                          <p:attrName>r</p:attrName>
                                        </p:attrNameLst>
                                      </p:cBhvr>
                                    </p:animRot>
                                    <p:animRot by="-240000">
                                      <p:cBhvr>
                                        <p:cTn id="136" dur="200" fill="hold">
                                          <p:stCondLst>
                                            <p:cond delay="600"/>
                                          </p:stCondLst>
                                        </p:cTn>
                                        <p:tgtEl>
                                          <p:spTgt spid="36"/>
                                        </p:tgtEl>
                                        <p:attrNameLst>
                                          <p:attrName>r</p:attrName>
                                        </p:attrNameLst>
                                      </p:cBhvr>
                                    </p:animRot>
                                    <p:animRot by="120000">
                                      <p:cBhvr>
                                        <p:cTn id="137" dur="200" fill="hold">
                                          <p:stCondLst>
                                            <p:cond delay="800"/>
                                          </p:stCondLst>
                                        </p:cTn>
                                        <p:tgtEl>
                                          <p:spTgt spid="36"/>
                                        </p:tgtEl>
                                        <p:attrNameLst>
                                          <p:attrName>r</p:attrName>
                                        </p:attrNameLst>
                                      </p:cBhvr>
                                    </p:animRot>
                                  </p:childTnLst>
                                </p:cTn>
                              </p:par>
                              <p:par>
                                <p:cTn id="138" presetID="6" presetClass="emph" presetSubtype="0" autoRev="1" fill="hold" grpId="2" nodeType="withEffect">
                                  <p:stCondLst>
                                    <p:cond delay="0"/>
                                  </p:stCondLst>
                                  <p:childTnLst>
                                    <p:animScale>
                                      <p:cBhvr>
                                        <p:cTn id="139" dur="2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0" fill="hold" display="0">
                  <p:stCondLst>
                    <p:cond delay="indefinite"/>
                  </p:stCondLst>
                  <p:endCondLst>
                    <p:cond evt="onStopAudio" delay="0">
                      <p:tgtEl>
                        <p:sldTgt/>
                      </p:tgtEl>
                    </p:cond>
                  </p:endCondLst>
                </p:cTn>
                <p:tgtEl>
                  <p:spTgt spid="2"/>
                </p:tgtEl>
              </p:cMediaNode>
            </p:audio>
          </p:childTnLst>
        </p:cTn>
      </p:par>
    </p:tnLst>
    <p:bldLst>
      <p:bldP spid="31" grpId="0"/>
      <p:bldP spid="31" grpId="1"/>
      <p:bldP spid="32" grpId="0"/>
      <p:bldP spid="32" grpId="1"/>
      <p:bldP spid="12" grpId="0"/>
      <p:bldP spid="12" grpId="1"/>
      <p:bldP spid="13" grpId="0"/>
      <p:bldP spid="13" grpId="1"/>
      <p:bldP spid="16" grpId="0"/>
      <p:bldP spid="16" grpId="1"/>
      <p:bldP spid="17" grpId="0"/>
      <p:bldP spid="17" grpId="1"/>
      <p:bldP spid="21" grpId="0" animBg="1"/>
      <p:bldP spid="21" grpId="1" animBg="1"/>
      <p:bldP spid="22" grpId="0" animBg="1"/>
      <p:bldP spid="22" grpId="1" animBg="1"/>
      <p:bldP spid="33" grpId="0"/>
      <p:bldP spid="36" grpId="0"/>
      <p:bldP spid="36" grpId="1"/>
      <p:bldP spid="36" grpId="2"/>
      <p:bldP spid="38" grpId="0"/>
      <p:bldP spid="38" grpId="1"/>
      <p:bldP spid="38" grpId="2"/>
      <p:bldP spid="39" grpId="0"/>
      <p:bldP spid="39" grpId="1"/>
      <p:bldP spid="39" grpId="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3.3|3|1.4|3.2|1.5|1.5|2.5|1.2|2.8|1.3|1.6"/>
</p:tagLst>
</file>

<file path=ppt/tags/tag2.xml><?xml version="1.0" encoding="utf-8"?>
<p:tagLst xmlns:a="http://schemas.openxmlformats.org/drawingml/2006/main" xmlns:r="http://schemas.openxmlformats.org/officeDocument/2006/relationships" xmlns:p="http://schemas.openxmlformats.org/presentationml/2006/main">
  <p:tag name="TIMING" val="|2|6.9"/>
</p:tagLst>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1316</TotalTime>
  <Words>3163</Words>
  <Application>Microsoft Office PowerPoint</Application>
  <PresentationFormat>Widescreen</PresentationFormat>
  <Paragraphs>378</Paragraphs>
  <Slides>16</Slides>
  <Notes>16</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Corbel</vt:lpstr>
      <vt:lpstr>Söhne</vt:lpstr>
      <vt:lpstr>Wingdings</vt:lpstr>
      <vt:lpstr>Office Theme</vt:lpstr>
      <vt:lpstr>Context</vt:lpstr>
      <vt:lpstr>Sales Performance Review</vt:lpstr>
      <vt:lpstr>Agenda</vt:lpstr>
      <vt:lpstr>Introduction</vt:lpstr>
      <vt:lpstr>Results from the  last five (5) years   [2018 – 2022]</vt:lpstr>
      <vt:lpstr>Sales Growth Over the Years</vt:lpstr>
      <vt:lpstr>Conversion Rate Over the Years</vt:lpstr>
      <vt:lpstr>Customer Value Segmentation</vt:lpstr>
      <vt:lpstr>Customer Value Segmentation</vt:lpstr>
      <vt:lpstr>Customer Value Segmentation</vt:lpstr>
      <vt:lpstr>Customer Value Segmentation</vt:lpstr>
      <vt:lpstr>Customer Value Segmentation</vt:lpstr>
      <vt:lpstr>PowerPoint Presentation</vt:lpstr>
      <vt:lpstr>PowerPoint Presentation</vt:lpstr>
      <vt:lpstr>Summary</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Performance Annual Review</dc:title>
  <dc:creator>Juven Dale Colaste</dc:creator>
  <cp:lastModifiedBy>Juven Dale Colaste</cp:lastModifiedBy>
  <cp:revision>151</cp:revision>
  <dcterms:created xsi:type="dcterms:W3CDTF">2023-09-07T12:18:43Z</dcterms:created>
  <dcterms:modified xsi:type="dcterms:W3CDTF">2023-12-01T11:06:25Z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